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3" r:id="rId4"/>
    <p:sldId id="265" r:id="rId5"/>
    <p:sldId id="281" r:id="rId6"/>
    <p:sldId id="316" r:id="rId7"/>
    <p:sldId id="356" r:id="rId8"/>
    <p:sldId id="319" r:id="rId9"/>
    <p:sldId id="318" r:id="rId10"/>
    <p:sldId id="321" r:id="rId11"/>
    <p:sldId id="322" r:id="rId12"/>
    <p:sldId id="325" r:id="rId13"/>
    <p:sldId id="328" r:id="rId14"/>
    <p:sldId id="329" r:id="rId15"/>
    <p:sldId id="327" r:id="rId16"/>
    <p:sldId id="331" r:id="rId17"/>
    <p:sldId id="332" r:id="rId18"/>
    <p:sldId id="330" r:id="rId19"/>
    <p:sldId id="337" r:id="rId20"/>
    <p:sldId id="335" r:id="rId21"/>
    <p:sldId id="338" r:id="rId22"/>
    <p:sldId id="334" r:id="rId23"/>
    <p:sldId id="339" r:id="rId24"/>
    <p:sldId id="341" r:id="rId25"/>
    <p:sldId id="343" r:id="rId26"/>
    <p:sldId id="342" r:id="rId27"/>
    <p:sldId id="345" r:id="rId28"/>
    <p:sldId id="346" r:id="rId29"/>
    <p:sldId id="347" r:id="rId30"/>
    <p:sldId id="349" r:id="rId31"/>
    <p:sldId id="350" r:id="rId32"/>
    <p:sldId id="348" r:id="rId33"/>
    <p:sldId id="355" r:id="rId34"/>
    <p:sldId id="351" r:id="rId35"/>
    <p:sldId id="311" r:id="rId36"/>
    <p:sldId id="312" r:id="rId37"/>
    <p:sldId id="352" r:id="rId38"/>
    <p:sldId id="354" r:id="rId39"/>
    <p:sldId id="301" r:id="rId40"/>
    <p:sldId id="302" r:id="rId41"/>
    <p:sldId id="333" r:id="rId4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7FB5D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249" autoAdjust="0"/>
  </p:normalViewPr>
  <p:slideViewPr>
    <p:cSldViewPr snapToGrid="0">
      <p:cViewPr varScale="1">
        <p:scale>
          <a:sx n="86" d="100"/>
          <a:sy n="86"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275C1-0F35-40B3-B92A-D9CB7503BDE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96D4E2E-12F3-4FF9-B715-0BC811DF3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4D1031A3-4D7A-4E46-AB24-FFF3709C7568}"/>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5" name="Marcador de pie de página 4">
            <a:extLst>
              <a:ext uri="{FF2B5EF4-FFF2-40B4-BE49-F238E27FC236}">
                <a16:creationId xmlns:a16="http://schemas.microsoft.com/office/drawing/2014/main" id="{E44CDF95-6995-4AC0-B122-BEA159AC7B8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CC0D9F2-25CA-484E-A1A6-95844E1BF256}"/>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70128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A41A9-14EF-473C-87E5-C2A1C5BDF3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8B9AB81-9E1D-4BBA-88F3-B76FCB32F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5A38372-C2F1-4A5B-9D45-416D50FB28F0}"/>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5" name="Marcador de pie de página 4">
            <a:extLst>
              <a:ext uri="{FF2B5EF4-FFF2-40B4-BE49-F238E27FC236}">
                <a16:creationId xmlns:a16="http://schemas.microsoft.com/office/drawing/2014/main" id="{E9075281-1B16-4549-BD99-D745C03AB83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C6E5933-2776-47FA-AD61-A563B3CD4857}"/>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366577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9DB37E-9026-45EB-A716-99B7F5178B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7B1A49A-C527-443F-9662-697FA3B709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FC963AF-4C91-4CD1-A39D-21F122251BCF}"/>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5" name="Marcador de pie de página 4">
            <a:extLst>
              <a:ext uri="{FF2B5EF4-FFF2-40B4-BE49-F238E27FC236}">
                <a16:creationId xmlns:a16="http://schemas.microsoft.com/office/drawing/2014/main" id="{63841FCC-3ABD-43D7-BD34-6B997525CCB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4BFAAB3-7F68-48E1-B709-B35726BDFA6C}"/>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195754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3D1C9-6D5F-487A-A830-BE348122D68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66EB300-DE37-4C20-96B9-EC85D3CBD4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27AF41D-C4FE-46B4-8ED3-B984E3299170}"/>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5" name="Marcador de pie de página 4">
            <a:extLst>
              <a:ext uri="{FF2B5EF4-FFF2-40B4-BE49-F238E27FC236}">
                <a16:creationId xmlns:a16="http://schemas.microsoft.com/office/drawing/2014/main" id="{98465037-9606-4087-9BED-9C5CEC307E3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2DDE196-4E61-4FB3-89BB-EDD7AC2BE00A}"/>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218164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89808-6F5A-4B9E-A386-C30B665A842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F809367-606E-4B82-8B9E-7B351FF5B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932C63-CE8A-404A-873B-3C20B3A6D734}"/>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5" name="Marcador de pie de página 4">
            <a:extLst>
              <a:ext uri="{FF2B5EF4-FFF2-40B4-BE49-F238E27FC236}">
                <a16:creationId xmlns:a16="http://schemas.microsoft.com/office/drawing/2014/main" id="{857D07DE-0899-460F-838A-23C537971F7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3A55D06-F3F0-4302-B1C8-3EEBA227608C}"/>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237727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3E94E-7A3A-41B1-8194-87B57D96FB6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A21B0EC-B2A7-4C5D-876C-A2C0263F0EA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19EE935-6F85-4901-98DD-1D3B8D4644B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C40463F-E802-418E-BE81-D64DDB85CC2E}"/>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6" name="Marcador de pie de página 5">
            <a:extLst>
              <a:ext uri="{FF2B5EF4-FFF2-40B4-BE49-F238E27FC236}">
                <a16:creationId xmlns:a16="http://schemas.microsoft.com/office/drawing/2014/main" id="{097074E4-CAAF-4413-938B-18F42B4777F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D778118-1A10-45FE-931E-5058444045AB}"/>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287361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58652-63D2-4037-8983-FC992DE64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D6FA06B-74ED-443E-B092-CA64F21C0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03783C8-5FFD-4FED-8988-E2A9607659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5C932CF-B737-4576-85E2-511713318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45F705-20FD-4899-807F-8FE9A4A4DB6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11B5858-FC88-4C3D-9506-1F5ADFBE3563}"/>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8" name="Marcador de pie de página 7">
            <a:extLst>
              <a:ext uri="{FF2B5EF4-FFF2-40B4-BE49-F238E27FC236}">
                <a16:creationId xmlns:a16="http://schemas.microsoft.com/office/drawing/2014/main" id="{22C3C913-072B-4EC9-8EB9-B555129B7CB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4B54093-97B6-4424-8C60-ACEC5D5A2B2F}"/>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425350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9923D-5DA2-40A2-8474-940FBCA4709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5D24A5F-D8DD-4A87-AE73-57B3850B6057}"/>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4" name="Marcador de pie de página 3">
            <a:extLst>
              <a:ext uri="{FF2B5EF4-FFF2-40B4-BE49-F238E27FC236}">
                <a16:creationId xmlns:a16="http://schemas.microsoft.com/office/drawing/2014/main" id="{71E31F3A-5C3E-4F99-9985-6AAC8D21526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F8535C3-FDCB-44E1-AD70-31DD864DF697}"/>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417840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7CF945-CF02-4DCA-92C9-CBDE84537554}"/>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3" name="Marcador de pie de página 2">
            <a:extLst>
              <a:ext uri="{FF2B5EF4-FFF2-40B4-BE49-F238E27FC236}">
                <a16:creationId xmlns:a16="http://schemas.microsoft.com/office/drawing/2014/main" id="{4A737C7C-DEC0-488F-814E-29D7D5B2BF5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4C82EC5-6CCD-431E-89F9-C6017DBD1171}"/>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221240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8A307-5D1F-4000-AE52-1952BA01BA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C15470C-1A1B-423B-9FC6-EC8EB698A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4DE0DF8-A0E0-4817-A4A0-6E24FC6C3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F87D16-52EE-43D8-B331-D83CC4064426}"/>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6" name="Marcador de pie de página 5">
            <a:extLst>
              <a:ext uri="{FF2B5EF4-FFF2-40B4-BE49-F238E27FC236}">
                <a16:creationId xmlns:a16="http://schemas.microsoft.com/office/drawing/2014/main" id="{AA10E914-C407-4CC2-AEAF-8AFBAAC93F9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2723439-9B62-4ACE-8FE0-B3BA66CA622F}"/>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392331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B5B07-F68F-4D83-BCD0-8F187D3D6D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9A89602-693D-4D86-BA5D-B9FA8CFB3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9C292DE-EF32-408A-A57C-BA44E5A34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77B61-3FD2-4329-B3A1-34CF364853BA}"/>
              </a:ext>
            </a:extLst>
          </p:cNvPr>
          <p:cNvSpPr>
            <a:spLocks noGrp="1"/>
          </p:cNvSpPr>
          <p:nvPr>
            <p:ph type="dt" sz="half" idx="10"/>
          </p:nvPr>
        </p:nvSpPr>
        <p:spPr/>
        <p:txBody>
          <a:bodyPr/>
          <a:lstStyle/>
          <a:p>
            <a:fld id="{07FE44D8-C7C8-4938-A478-902B6390D66A}" type="datetimeFigureOut">
              <a:rPr lang="es-CL" smtClean="0"/>
              <a:t>24-09-2021</a:t>
            </a:fld>
            <a:endParaRPr lang="es-CL"/>
          </a:p>
        </p:txBody>
      </p:sp>
      <p:sp>
        <p:nvSpPr>
          <p:cNvPr id="6" name="Marcador de pie de página 5">
            <a:extLst>
              <a:ext uri="{FF2B5EF4-FFF2-40B4-BE49-F238E27FC236}">
                <a16:creationId xmlns:a16="http://schemas.microsoft.com/office/drawing/2014/main" id="{AC023437-3CBF-4725-B8C1-7824F7C9E95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5F76FB4-1922-48F8-AAF6-C34AF14C88EF}"/>
              </a:ext>
            </a:extLst>
          </p:cNvPr>
          <p:cNvSpPr>
            <a:spLocks noGrp="1"/>
          </p:cNvSpPr>
          <p:nvPr>
            <p:ph type="sldNum" sz="quarter" idx="12"/>
          </p:nvPr>
        </p:nvSpPr>
        <p:spPr/>
        <p:txBody>
          <a:bodyPr/>
          <a:lstStyle/>
          <a:p>
            <a:fld id="{7A8135F5-50BD-496A-9F40-9D8A28E46C4E}" type="slidenum">
              <a:rPr lang="es-CL" smtClean="0"/>
              <a:t>‹Nº›</a:t>
            </a:fld>
            <a:endParaRPr lang="es-CL"/>
          </a:p>
        </p:txBody>
      </p:sp>
    </p:spTree>
    <p:extLst>
      <p:ext uri="{BB962C8B-B14F-4D97-AF65-F5344CB8AC3E}">
        <p14:creationId xmlns:p14="http://schemas.microsoft.com/office/powerpoint/2010/main" val="114884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F06CAD-2166-4E97-BEAC-2A47258F8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9997C1C-07B9-4381-A06F-B82C6023EE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1A607FA-D2EC-476E-9CFA-7571F893A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E44D8-C7C8-4938-A478-902B6390D66A}" type="datetimeFigureOut">
              <a:rPr lang="es-CL" smtClean="0"/>
              <a:t>24-09-2021</a:t>
            </a:fld>
            <a:endParaRPr lang="es-CL"/>
          </a:p>
        </p:txBody>
      </p:sp>
      <p:sp>
        <p:nvSpPr>
          <p:cNvPr id="5" name="Marcador de pie de página 4">
            <a:extLst>
              <a:ext uri="{FF2B5EF4-FFF2-40B4-BE49-F238E27FC236}">
                <a16:creationId xmlns:a16="http://schemas.microsoft.com/office/drawing/2014/main" id="{C466AADC-F90A-4358-8F13-E58B93F48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68F1E85-638F-4218-A8E7-56A95E1B5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135F5-50BD-496A-9F40-9D8A28E46C4E}" type="slidenum">
              <a:rPr lang="es-CL" smtClean="0"/>
              <a:t>‹Nº›</a:t>
            </a:fld>
            <a:endParaRPr lang="es-CL"/>
          </a:p>
        </p:txBody>
      </p:sp>
    </p:spTree>
    <p:extLst>
      <p:ext uri="{BB962C8B-B14F-4D97-AF65-F5344CB8AC3E}">
        <p14:creationId xmlns:p14="http://schemas.microsoft.com/office/powerpoint/2010/main" val="136885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6.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0.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hyperlink" Target="http://www.sistemadeadmisionescolar.cl/" TargetMode="External"/><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sistemadeadmisionescolar.cl/" TargetMode="External"/><Relationship Id="rId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BE6F308F-7B6D-436A-93DD-2C1C8A214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FA66E2B0-3508-449F-9307-5552098B49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3973" y="-1896427"/>
            <a:ext cx="9241155" cy="9241155"/>
          </a:xfrm>
          <a:prstGeom prst="rect">
            <a:avLst/>
          </a:prstGeom>
        </p:spPr>
      </p:pic>
      <p:sp>
        <p:nvSpPr>
          <p:cNvPr id="9" name="Rectángulo 8">
            <a:extLst>
              <a:ext uri="{FF2B5EF4-FFF2-40B4-BE49-F238E27FC236}">
                <a16:creationId xmlns:a16="http://schemas.microsoft.com/office/drawing/2014/main" id="{3CEB1F6D-956D-45BD-9A5F-6ACC26DFD57B}"/>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8B2D408-3D6D-440E-B2FA-26A36C026905}"/>
              </a:ext>
            </a:extLst>
          </p:cNvPr>
          <p:cNvSpPr/>
          <p:nvPr/>
        </p:nvSpPr>
        <p:spPr>
          <a:xfrm>
            <a:off x="465777" y="5212230"/>
            <a:ext cx="11402373" cy="707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B160A7B4-2796-490E-AD15-B20664213525}"/>
              </a:ext>
            </a:extLst>
          </p:cNvPr>
          <p:cNvSpPr txBox="1"/>
          <p:nvPr/>
        </p:nvSpPr>
        <p:spPr>
          <a:xfrm>
            <a:off x="4022230" y="5212230"/>
            <a:ext cx="4338047" cy="707886"/>
          </a:xfrm>
          <a:prstGeom prst="rect">
            <a:avLst/>
          </a:prstGeom>
          <a:noFill/>
          <a:ln>
            <a:noFill/>
          </a:ln>
        </p:spPr>
        <p:txBody>
          <a:bodyPr wrap="none" rtlCol="0">
            <a:spAutoFit/>
          </a:bodyPr>
          <a:lstStyle/>
          <a:p>
            <a:pPr algn="ctr"/>
            <a:r>
              <a:rPr lang="es-ES" sz="4000" b="1" dirty="0">
                <a:solidFill>
                  <a:schemeClr val="bg1"/>
                </a:solidFill>
                <a:latin typeface="Gilmer Heavy" panose="00000900000000000000" pitchFamily="50" charset="0"/>
                <a:cs typeface="Aharoni" panose="020B0604020202020204" pitchFamily="2" charset="-79"/>
              </a:rPr>
              <a:t>Resultados 2021</a:t>
            </a:r>
            <a:endParaRPr lang="es-CL" sz="4000" b="1" dirty="0">
              <a:solidFill>
                <a:schemeClr val="bg1"/>
              </a:solidFill>
              <a:latin typeface="Gilmer Heavy" panose="00000900000000000000" pitchFamily="50" charset="0"/>
              <a:cs typeface="Aharoni" panose="020B0604020202020204" pitchFamily="2" charset="-79"/>
            </a:endParaRPr>
          </a:p>
        </p:txBody>
      </p:sp>
    </p:spTree>
    <p:extLst>
      <p:ext uri="{BB962C8B-B14F-4D97-AF65-F5344CB8AC3E}">
        <p14:creationId xmlns:p14="http://schemas.microsoft.com/office/powerpoint/2010/main" val="114254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pic>
        <p:nvPicPr>
          <p:cNvPr id="15" name="Imagen 14">
            <a:extLst>
              <a:ext uri="{FF2B5EF4-FFF2-40B4-BE49-F238E27FC236}">
                <a16:creationId xmlns:a16="http://schemas.microsoft.com/office/drawing/2014/main" id="{05C705BC-8467-489B-BA46-F9E317389DD9}"/>
              </a:ext>
            </a:extLst>
          </p:cNvPr>
          <p:cNvPicPr>
            <a:picLocks noChangeAspect="1"/>
          </p:cNvPicPr>
          <p:nvPr/>
        </p:nvPicPr>
        <p:blipFill rotWithShape="1">
          <a:blip r:embed="rId4"/>
          <a:srcRect l="36570" t="16979" r="36167" b="55577"/>
          <a:stretch/>
        </p:blipFill>
        <p:spPr>
          <a:xfrm>
            <a:off x="625373" y="1819279"/>
            <a:ext cx="3885711" cy="1756077"/>
          </a:xfrm>
          <a:prstGeom prst="rect">
            <a:avLst/>
          </a:prstGeom>
        </p:spPr>
      </p:pic>
      <p:pic>
        <p:nvPicPr>
          <p:cNvPr id="7" name="Gráfico 6">
            <a:extLst>
              <a:ext uri="{FF2B5EF4-FFF2-40B4-BE49-F238E27FC236}">
                <a16:creationId xmlns:a16="http://schemas.microsoft.com/office/drawing/2014/main" id="{3BADEEA4-226D-4ABA-8454-465B80D0C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944" y="1513430"/>
            <a:ext cx="1072616" cy="1072616"/>
          </a:xfrm>
          <a:prstGeom prst="rect">
            <a:avLst/>
          </a:prstGeom>
        </p:spPr>
      </p:pic>
      <p:sp>
        <p:nvSpPr>
          <p:cNvPr id="17" name="Bocadillo: rectángulo con esquinas redondeadas 16">
            <a:extLst>
              <a:ext uri="{FF2B5EF4-FFF2-40B4-BE49-F238E27FC236}">
                <a16:creationId xmlns:a16="http://schemas.microsoft.com/office/drawing/2014/main" id="{1B4B6840-27CE-4C8C-9F09-132D0D95FADA}"/>
              </a:ext>
            </a:extLst>
          </p:cNvPr>
          <p:cNvSpPr/>
          <p:nvPr/>
        </p:nvSpPr>
        <p:spPr>
          <a:xfrm>
            <a:off x="306882" y="4259223"/>
            <a:ext cx="3928170" cy="1844904"/>
          </a:xfrm>
          <a:prstGeom prst="wedgeRoundRectCallout">
            <a:avLst>
              <a:gd name="adj1" fmla="val 64650"/>
              <a:gd name="adj2" fmla="val -204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id="{129A5BA0-820B-44F2-9D5B-64A055DD0FB0}"/>
              </a:ext>
            </a:extLst>
          </p:cNvPr>
          <p:cNvSpPr txBox="1"/>
          <p:nvPr/>
        </p:nvSpPr>
        <p:spPr>
          <a:xfrm>
            <a:off x="363780" y="4451801"/>
            <a:ext cx="3766706" cy="1477328"/>
          </a:xfrm>
          <a:prstGeom prst="rect">
            <a:avLst/>
          </a:prstGeom>
          <a:noFill/>
          <a:ln>
            <a:noFill/>
          </a:ln>
        </p:spPr>
        <p:txBody>
          <a:bodyPr wrap="square" rtlCol="0">
            <a:spAutoFit/>
          </a:bodyPr>
          <a:lstStyle/>
          <a:p>
            <a:pPr algn="ctr"/>
            <a:r>
              <a:rPr lang="es-ES" dirty="0">
                <a:solidFill>
                  <a:srgbClr val="002060"/>
                </a:solidFill>
                <a:latin typeface="Gilmer" panose="00000500000000000000" pitchFamily="50" charset="0"/>
                <a:cs typeface="Aharoni" panose="020B0604020202020204" pitchFamily="2" charset="-79"/>
              </a:rPr>
              <a:t>Si pinchas </a:t>
            </a:r>
            <a:r>
              <a:rPr lang="es-ES" b="1" u="sng" dirty="0">
                <a:solidFill>
                  <a:srgbClr val="002060"/>
                </a:solidFill>
                <a:latin typeface="Gilmer" panose="00000500000000000000" pitchFamily="50" charset="0"/>
                <a:cs typeface="Aharoni" panose="020B0604020202020204" pitchFamily="2" charset="-79"/>
              </a:rPr>
              <a:t>“Ver detalle de resultado”</a:t>
            </a:r>
            <a:r>
              <a:rPr lang="es-ES" b="1" dirty="0">
                <a:solidFill>
                  <a:srgbClr val="002060"/>
                </a:solidFill>
                <a:latin typeface="Gilmer" panose="00000500000000000000" pitchFamily="50" charset="0"/>
                <a:cs typeface="Aharoni" panose="020B0604020202020204" pitchFamily="2" charset="-79"/>
              </a:rPr>
              <a:t> </a:t>
            </a:r>
            <a:r>
              <a:rPr lang="es-ES" dirty="0">
                <a:solidFill>
                  <a:srgbClr val="002060"/>
                </a:solidFill>
                <a:latin typeface="Gilmer" panose="00000500000000000000" pitchFamily="50" charset="0"/>
                <a:cs typeface="Aharoni" panose="020B0604020202020204" pitchFamily="2" charset="-79"/>
              </a:rPr>
              <a:t>podrás visualizar el detalle de los establecimientos que agregaste a tu listado de preferencias. </a:t>
            </a:r>
            <a:endParaRPr lang="es-ES" sz="1100" b="1" u="sng" dirty="0">
              <a:solidFill>
                <a:srgbClr val="FF0000"/>
              </a:solidFill>
              <a:latin typeface="Gilmer" panose="00000500000000000000" pitchFamily="50" charset="0"/>
              <a:cs typeface="Aharoni" panose="020B0604020202020204" pitchFamily="2" charset="-79"/>
            </a:endParaRPr>
          </a:p>
        </p:txBody>
      </p:sp>
      <p:pic>
        <p:nvPicPr>
          <p:cNvPr id="21" name="Marcador de contenido 45" descr="Imagen que contiene dibujo&#10;&#10;Descripción generada automáticamente">
            <a:extLst>
              <a:ext uri="{FF2B5EF4-FFF2-40B4-BE49-F238E27FC236}">
                <a16:creationId xmlns:a16="http://schemas.microsoft.com/office/drawing/2014/main" id="{987BECD3-FF2D-4FE5-A7E7-3BC8135D2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0967" y="2900764"/>
            <a:ext cx="701341" cy="897247"/>
          </a:xfrm>
          <a:prstGeom prst="rect">
            <a:avLst/>
          </a:prstGeom>
        </p:spPr>
      </p:pic>
      <p:pic>
        <p:nvPicPr>
          <p:cNvPr id="22" name="Picture 4" descr="Resultado de imagen para laptop png">
            <a:extLst>
              <a:ext uri="{FF2B5EF4-FFF2-40B4-BE49-F238E27FC236}">
                <a16:creationId xmlns:a16="http://schemas.microsoft.com/office/drawing/2014/main" id="{7C11BFD5-D5A6-4AB2-8DFD-E8B85F5854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537" y="1916141"/>
            <a:ext cx="9474405" cy="616831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F82B7351-EC74-4AC1-B844-883CB6B7B02A}"/>
              </a:ext>
            </a:extLst>
          </p:cNvPr>
          <p:cNvPicPr>
            <a:picLocks noChangeAspect="1"/>
          </p:cNvPicPr>
          <p:nvPr/>
        </p:nvPicPr>
        <p:blipFill rotWithShape="1">
          <a:blip r:embed="rId9"/>
          <a:srcRect l="1344" t="839" r="2195" b="3187"/>
          <a:stretch/>
        </p:blipFill>
        <p:spPr>
          <a:xfrm>
            <a:off x="5230355" y="2248275"/>
            <a:ext cx="6352314" cy="3671261"/>
          </a:xfrm>
          <a:prstGeom prst="rect">
            <a:avLst/>
          </a:prstGeom>
        </p:spPr>
      </p:pic>
      <p:pic>
        <p:nvPicPr>
          <p:cNvPr id="14" name="Marcador de contenido 28">
            <a:extLst>
              <a:ext uri="{FF2B5EF4-FFF2-40B4-BE49-F238E27FC236}">
                <a16:creationId xmlns:a16="http://schemas.microsoft.com/office/drawing/2014/main" id="{67919288-62C5-4114-8803-469A0523D3D8}"/>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rot="9709834" flipV="1">
            <a:off x="11005310" y="2937556"/>
            <a:ext cx="512012" cy="398108"/>
          </a:xfrm>
        </p:spPr>
      </p:pic>
      <p:sp>
        <p:nvSpPr>
          <p:cNvPr id="16" name="Elipse 15">
            <a:extLst>
              <a:ext uri="{FF2B5EF4-FFF2-40B4-BE49-F238E27FC236}">
                <a16:creationId xmlns:a16="http://schemas.microsoft.com/office/drawing/2014/main" id="{B1876229-4CF9-4445-A800-99794BADE380}"/>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4F785C7E-E5DA-4FCC-AF95-BA852266C12E}"/>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cxnSp>
        <p:nvCxnSpPr>
          <p:cNvPr id="6" name="Conector recto de flecha 5">
            <a:extLst>
              <a:ext uri="{FF2B5EF4-FFF2-40B4-BE49-F238E27FC236}">
                <a16:creationId xmlns:a16="http://schemas.microsoft.com/office/drawing/2014/main" id="{1140D365-C4B9-47A9-A350-E3E7827DBBF3}"/>
              </a:ext>
            </a:extLst>
          </p:cNvPr>
          <p:cNvCxnSpPr/>
          <p:nvPr/>
        </p:nvCxnSpPr>
        <p:spPr>
          <a:xfrm>
            <a:off x="7824083" y="3116911"/>
            <a:ext cx="1351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BF898C1A-2749-4346-A609-828F17F3335F}"/>
              </a:ext>
            </a:extLst>
          </p:cNvPr>
          <p:cNvCxnSpPr/>
          <p:nvPr/>
        </p:nvCxnSpPr>
        <p:spPr>
          <a:xfrm>
            <a:off x="8334293" y="3245458"/>
            <a:ext cx="1351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74DB2149-18A6-4DE5-B853-919AD1A8F4A4}"/>
              </a:ext>
            </a:extLst>
          </p:cNvPr>
          <p:cNvCxnSpPr/>
          <p:nvPr/>
        </p:nvCxnSpPr>
        <p:spPr>
          <a:xfrm>
            <a:off x="8230925" y="3380630"/>
            <a:ext cx="1351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E4B1650F-8D23-4BF5-8177-B4E1076024C6}"/>
              </a:ext>
            </a:extLst>
          </p:cNvPr>
          <p:cNvSpPr/>
          <p:nvPr/>
        </p:nvSpPr>
        <p:spPr>
          <a:xfrm>
            <a:off x="7910589" y="5986165"/>
            <a:ext cx="1042738" cy="23592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083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pic>
        <p:nvPicPr>
          <p:cNvPr id="13" name="Picture 4" descr="Resultado de imagen para laptop png">
            <a:extLst>
              <a:ext uri="{FF2B5EF4-FFF2-40B4-BE49-F238E27FC236}">
                <a16:creationId xmlns:a16="http://schemas.microsoft.com/office/drawing/2014/main" id="{C683AF72-F964-4F1D-AE60-8F028C44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3" y="1359268"/>
            <a:ext cx="14053457" cy="76162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701FA6A-F66F-460E-AD04-C1060403EE64}"/>
              </a:ext>
            </a:extLst>
          </p:cNvPr>
          <p:cNvPicPr>
            <a:picLocks noChangeAspect="1"/>
          </p:cNvPicPr>
          <p:nvPr/>
        </p:nvPicPr>
        <p:blipFill>
          <a:blip r:embed="rId5"/>
          <a:stretch>
            <a:fillRect/>
          </a:stretch>
        </p:blipFill>
        <p:spPr>
          <a:xfrm>
            <a:off x="1324559" y="1753819"/>
            <a:ext cx="9699785" cy="4691314"/>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557872">
            <a:off x="6644406" y="2379135"/>
            <a:ext cx="1382231" cy="1220118"/>
          </a:xfrm>
        </p:spPr>
      </p:pic>
      <p:sp>
        <p:nvSpPr>
          <p:cNvPr id="3" name="Rectángulo 2">
            <a:extLst>
              <a:ext uri="{FF2B5EF4-FFF2-40B4-BE49-F238E27FC236}">
                <a16:creationId xmlns:a16="http://schemas.microsoft.com/office/drawing/2014/main" id="{81551559-E0EA-41F2-B29D-B2A3BFA6FAED}"/>
              </a:ext>
            </a:extLst>
          </p:cNvPr>
          <p:cNvSpPr/>
          <p:nvPr/>
        </p:nvSpPr>
        <p:spPr>
          <a:xfrm>
            <a:off x="8041821" y="3069006"/>
            <a:ext cx="2473779" cy="652220"/>
          </a:xfrm>
          <a:custGeom>
            <a:avLst/>
            <a:gdLst>
              <a:gd name="connsiteX0" fmla="*/ 0 w 2473779"/>
              <a:gd name="connsiteY0" fmla="*/ 0 h 652220"/>
              <a:gd name="connsiteX1" fmla="*/ 544231 w 2473779"/>
              <a:gd name="connsiteY1" fmla="*/ 0 h 652220"/>
              <a:gd name="connsiteX2" fmla="*/ 1088463 w 2473779"/>
              <a:gd name="connsiteY2" fmla="*/ 0 h 652220"/>
              <a:gd name="connsiteX3" fmla="*/ 1509005 w 2473779"/>
              <a:gd name="connsiteY3" fmla="*/ 0 h 652220"/>
              <a:gd name="connsiteX4" fmla="*/ 2053237 w 2473779"/>
              <a:gd name="connsiteY4" fmla="*/ 0 h 652220"/>
              <a:gd name="connsiteX5" fmla="*/ 2473779 w 2473779"/>
              <a:gd name="connsiteY5" fmla="*/ 0 h 652220"/>
              <a:gd name="connsiteX6" fmla="*/ 2473779 w 2473779"/>
              <a:gd name="connsiteY6" fmla="*/ 313066 h 652220"/>
              <a:gd name="connsiteX7" fmla="*/ 2473779 w 2473779"/>
              <a:gd name="connsiteY7" fmla="*/ 652220 h 652220"/>
              <a:gd name="connsiteX8" fmla="*/ 1954285 w 2473779"/>
              <a:gd name="connsiteY8" fmla="*/ 652220 h 652220"/>
              <a:gd name="connsiteX9" fmla="*/ 1459530 w 2473779"/>
              <a:gd name="connsiteY9" fmla="*/ 652220 h 652220"/>
              <a:gd name="connsiteX10" fmla="*/ 964774 w 2473779"/>
              <a:gd name="connsiteY10" fmla="*/ 652220 h 652220"/>
              <a:gd name="connsiteX11" fmla="*/ 544231 w 2473779"/>
              <a:gd name="connsiteY11" fmla="*/ 652220 h 652220"/>
              <a:gd name="connsiteX12" fmla="*/ 0 w 2473779"/>
              <a:gd name="connsiteY12" fmla="*/ 652220 h 652220"/>
              <a:gd name="connsiteX13" fmla="*/ 0 w 2473779"/>
              <a:gd name="connsiteY13" fmla="*/ 319588 h 652220"/>
              <a:gd name="connsiteX14" fmla="*/ 0 w 2473779"/>
              <a:gd name="connsiteY14" fmla="*/ 0 h 65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3779" h="652220" extrusionOk="0">
                <a:moveTo>
                  <a:pt x="0" y="0"/>
                </a:moveTo>
                <a:cubicBezTo>
                  <a:pt x="258384" y="-3631"/>
                  <a:pt x="371338" y="20626"/>
                  <a:pt x="544231" y="0"/>
                </a:cubicBezTo>
                <a:cubicBezTo>
                  <a:pt x="717124" y="-20626"/>
                  <a:pt x="857782" y="46355"/>
                  <a:pt x="1088463" y="0"/>
                </a:cubicBezTo>
                <a:cubicBezTo>
                  <a:pt x="1319144" y="-46355"/>
                  <a:pt x="1324478" y="8267"/>
                  <a:pt x="1509005" y="0"/>
                </a:cubicBezTo>
                <a:cubicBezTo>
                  <a:pt x="1693532" y="-8267"/>
                  <a:pt x="1831041" y="4470"/>
                  <a:pt x="2053237" y="0"/>
                </a:cubicBezTo>
                <a:cubicBezTo>
                  <a:pt x="2275433" y="-4470"/>
                  <a:pt x="2288171" y="43575"/>
                  <a:pt x="2473779" y="0"/>
                </a:cubicBezTo>
                <a:cubicBezTo>
                  <a:pt x="2481849" y="66461"/>
                  <a:pt x="2457454" y="208568"/>
                  <a:pt x="2473779" y="313066"/>
                </a:cubicBezTo>
                <a:cubicBezTo>
                  <a:pt x="2490104" y="417564"/>
                  <a:pt x="2434663" y="555114"/>
                  <a:pt x="2473779" y="652220"/>
                </a:cubicBezTo>
                <a:cubicBezTo>
                  <a:pt x="2227042" y="663641"/>
                  <a:pt x="2196800" y="594439"/>
                  <a:pt x="1954285" y="652220"/>
                </a:cubicBezTo>
                <a:cubicBezTo>
                  <a:pt x="1711770" y="710001"/>
                  <a:pt x="1572308" y="594154"/>
                  <a:pt x="1459530" y="652220"/>
                </a:cubicBezTo>
                <a:cubicBezTo>
                  <a:pt x="1346752" y="710286"/>
                  <a:pt x="1132872" y="619729"/>
                  <a:pt x="964774" y="652220"/>
                </a:cubicBezTo>
                <a:cubicBezTo>
                  <a:pt x="796676" y="684711"/>
                  <a:pt x="731107" y="605615"/>
                  <a:pt x="544231" y="652220"/>
                </a:cubicBezTo>
                <a:cubicBezTo>
                  <a:pt x="357355" y="698825"/>
                  <a:pt x="144641" y="647909"/>
                  <a:pt x="0" y="652220"/>
                </a:cubicBezTo>
                <a:cubicBezTo>
                  <a:pt x="-345" y="501851"/>
                  <a:pt x="1398" y="425211"/>
                  <a:pt x="0" y="319588"/>
                </a:cubicBezTo>
                <a:cubicBezTo>
                  <a:pt x="-1398" y="213965"/>
                  <a:pt x="38049" y="130251"/>
                  <a:pt x="0" y="0"/>
                </a:cubicBezTo>
                <a:close/>
              </a:path>
            </a:pathLst>
          </a:custGeom>
          <a:noFill/>
          <a:ln w="5715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81483C5-937D-4C38-9F5C-B3FE5C82B472}"/>
              </a:ext>
            </a:extLst>
          </p:cNvPr>
          <p:cNvSpPr txBox="1"/>
          <p:nvPr/>
        </p:nvSpPr>
        <p:spPr>
          <a:xfrm rot="21123381">
            <a:off x="3789728" y="1991447"/>
            <a:ext cx="3801426" cy="830997"/>
          </a:xfrm>
          <a:custGeom>
            <a:avLst/>
            <a:gdLst>
              <a:gd name="connsiteX0" fmla="*/ 0 w 3801426"/>
              <a:gd name="connsiteY0" fmla="*/ 0 h 830997"/>
              <a:gd name="connsiteX1" fmla="*/ 3801426 w 3801426"/>
              <a:gd name="connsiteY1" fmla="*/ 0 h 830997"/>
              <a:gd name="connsiteX2" fmla="*/ 3801426 w 3801426"/>
              <a:gd name="connsiteY2" fmla="*/ 830997 h 830997"/>
              <a:gd name="connsiteX3" fmla="*/ 0 w 3801426"/>
              <a:gd name="connsiteY3" fmla="*/ 830997 h 830997"/>
              <a:gd name="connsiteX4" fmla="*/ 0 w 3801426"/>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26" h="830997" extrusionOk="0">
                <a:moveTo>
                  <a:pt x="0" y="0"/>
                </a:moveTo>
                <a:cubicBezTo>
                  <a:pt x="1874973" y="-143362"/>
                  <a:pt x="2468094" y="92465"/>
                  <a:pt x="3801426" y="0"/>
                </a:cubicBezTo>
                <a:cubicBezTo>
                  <a:pt x="3763497" y="104153"/>
                  <a:pt x="3796901" y="708396"/>
                  <a:pt x="3801426" y="830997"/>
                </a:cubicBezTo>
                <a:cubicBezTo>
                  <a:pt x="3114437" y="722344"/>
                  <a:pt x="1332368" y="933100"/>
                  <a:pt x="0" y="830997"/>
                </a:cubicBezTo>
                <a:cubicBezTo>
                  <a:pt x="53852" y="603337"/>
                  <a:pt x="-47111" y="253537"/>
                  <a:pt x="0" y="0"/>
                </a:cubicBezTo>
                <a:close/>
              </a:path>
            </a:pathLst>
          </a:custGeom>
          <a:noFill/>
          <a:ln w="38100">
            <a:noFill/>
            <a:extLst>
              <a:ext uri="{C807C97D-BFC1-408E-A445-0C87EB9F89A2}">
                <ask:lineSketchStyleProps xmlns:ask="http://schemas.microsoft.com/office/drawing/2018/sketchyshapes" sd="1625647967">
                  <a:prstGeom prst="rect">
                    <a:avLst/>
                  </a:prstGeom>
                  <ask:type>
                    <ask:lineSketchCurved/>
                  </ask:type>
                </ask:lineSketchStyleProps>
              </a:ext>
            </a:extLst>
          </a:ln>
        </p:spPr>
        <p:txBody>
          <a:bodyPr wrap="square" rtlCol="0">
            <a:spAutoFit/>
          </a:bodyPr>
          <a:lstStyle/>
          <a:p>
            <a:pPr algn="ctr"/>
            <a:r>
              <a:rPr lang="es-ES" sz="2400" dirty="0">
                <a:solidFill>
                  <a:srgbClr val="FF0000"/>
                </a:solidFill>
                <a:latin typeface="Gilmer Heavy" panose="00000900000000000000" pitchFamily="50" charset="0"/>
              </a:rPr>
              <a:t>¿Qué pasa si </a:t>
            </a:r>
            <a:r>
              <a:rPr lang="es-ES" sz="2400" dirty="0">
                <a:solidFill>
                  <a:schemeClr val="accent6"/>
                </a:solidFill>
                <a:latin typeface="Gilmer Heavy" panose="00000900000000000000" pitchFamily="50" charset="0"/>
              </a:rPr>
              <a:t>ACEPTO</a:t>
            </a:r>
            <a:r>
              <a:rPr lang="es-ES" sz="2400" dirty="0">
                <a:solidFill>
                  <a:srgbClr val="FF0000"/>
                </a:solidFill>
                <a:latin typeface="Gilmer Heavy" panose="00000900000000000000" pitchFamily="50" charset="0"/>
              </a:rPr>
              <a:t> el resultado?</a:t>
            </a:r>
            <a:endParaRPr lang="es-CL" sz="2400" dirty="0">
              <a:solidFill>
                <a:srgbClr val="FF0000"/>
              </a:solidFill>
              <a:latin typeface="Gilmer Heavy" panose="00000900000000000000" pitchFamily="50" charset="0"/>
            </a:endParaRPr>
          </a:p>
        </p:txBody>
      </p:sp>
      <p:sp>
        <p:nvSpPr>
          <p:cNvPr id="12" name="Elipse 11">
            <a:extLst>
              <a:ext uri="{FF2B5EF4-FFF2-40B4-BE49-F238E27FC236}">
                <a16:creationId xmlns:a16="http://schemas.microsoft.com/office/drawing/2014/main" id="{DE5932B9-205F-4D2C-8537-CBCE6E0DE365}"/>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763B5A39-8727-41CF-AB45-7547827BBA6D}"/>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sp>
        <p:nvSpPr>
          <p:cNvPr id="7" name="Rectángulo 6">
            <a:extLst>
              <a:ext uri="{FF2B5EF4-FFF2-40B4-BE49-F238E27FC236}">
                <a16:creationId xmlns:a16="http://schemas.microsoft.com/office/drawing/2014/main" id="{64BEC032-662A-4CF9-8DA6-511D3BD9FD08}"/>
              </a:ext>
            </a:extLst>
          </p:cNvPr>
          <p:cNvSpPr/>
          <p:nvPr/>
        </p:nvSpPr>
        <p:spPr>
          <a:xfrm>
            <a:off x="5687667" y="6445133"/>
            <a:ext cx="1110697" cy="25179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6708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1855586"/>
            <a:ext cx="4895849" cy="392110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029706" y="2055813"/>
            <a:ext cx="4628638" cy="3139321"/>
          </a:xfrm>
          <a:prstGeom prst="rect">
            <a:avLst/>
          </a:prstGeom>
          <a:noFill/>
          <a:ln>
            <a:noFill/>
          </a:ln>
        </p:spPr>
        <p:txBody>
          <a:bodyPr wrap="square" rtlCol="0">
            <a:spAutoFit/>
          </a:bodyPr>
          <a:lstStyle/>
          <a:p>
            <a:pPr lvl="0"/>
            <a:endParaRPr lang="es-CL" dirty="0">
              <a:latin typeface="Gilmer" panose="00000500000000000000" pitchFamily="50" charset="0"/>
            </a:endParaRPr>
          </a:p>
          <a:p>
            <a:pPr marL="285750" lvl="0" indent="-285750">
              <a:buFont typeface="Wingdings" panose="05000000000000000000" pitchFamily="2" charset="2"/>
              <a:buChar char="ü"/>
            </a:pPr>
            <a:r>
              <a:rPr lang="es-ES" dirty="0">
                <a:solidFill>
                  <a:srgbClr val="002060"/>
                </a:solidFill>
                <a:latin typeface="Gilmer" panose="00000500000000000000" pitchFamily="50" charset="0"/>
              </a:rPr>
              <a:t>Si aceptas, deberás </a:t>
            </a:r>
            <a:r>
              <a:rPr lang="es-ES" b="1" dirty="0">
                <a:solidFill>
                  <a:srgbClr val="002060"/>
                </a:solidFill>
                <a:latin typeface="Gilmer Heavy" panose="00000900000000000000" pitchFamily="50" charset="0"/>
              </a:rPr>
              <a:t>matricular al postulante directamente </a:t>
            </a:r>
            <a:r>
              <a:rPr lang="es-ES" dirty="0">
                <a:solidFill>
                  <a:srgbClr val="002060"/>
                </a:solidFill>
                <a:latin typeface="Gilmer" panose="00000500000000000000" pitchFamily="50" charset="0"/>
              </a:rPr>
              <a:t>en el establecimiento entre el 15 y 27 de diciembre del 2021. Si no lo matriculas, renunciarás al cupo.</a:t>
            </a:r>
          </a:p>
          <a:p>
            <a:pPr marL="285750" lvl="0" indent="-285750">
              <a:buFont typeface="Wingdings" panose="05000000000000000000" pitchFamily="2" charset="2"/>
              <a:buChar char="ü"/>
            </a:pPr>
            <a:endParaRPr lang="es-CL" dirty="0">
              <a:solidFill>
                <a:srgbClr val="002060"/>
              </a:solidFill>
              <a:latin typeface="Gilmer" panose="00000500000000000000" pitchFamily="50" charset="0"/>
            </a:endParaRPr>
          </a:p>
          <a:p>
            <a:pPr marL="285750" lvl="0" indent="-285750">
              <a:buFont typeface="Wingdings" panose="05000000000000000000" pitchFamily="2" charset="2"/>
              <a:buChar char="ü"/>
            </a:pPr>
            <a:r>
              <a:rPr lang="es-ES" dirty="0">
                <a:solidFill>
                  <a:srgbClr val="002060"/>
                </a:solidFill>
                <a:latin typeface="Gilmer Heavy" panose="00000900000000000000" pitchFamily="50" charset="0"/>
              </a:rPr>
              <a:t>Al aceptar</a:t>
            </a:r>
            <a:r>
              <a:rPr lang="es-ES" dirty="0">
                <a:solidFill>
                  <a:srgbClr val="002060"/>
                </a:solidFill>
                <a:latin typeface="Gilmer" panose="00000500000000000000" pitchFamily="50" charset="0"/>
              </a:rPr>
              <a:t>, </a:t>
            </a:r>
            <a:r>
              <a:rPr lang="es-ES" b="1" dirty="0">
                <a:solidFill>
                  <a:srgbClr val="002060"/>
                </a:solidFill>
                <a:latin typeface="Gilmer" panose="00000500000000000000" pitchFamily="50" charset="0"/>
              </a:rPr>
              <a:t>ya no podrás participar del periodo complementario </a:t>
            </a:r>
            <a:r>
              <a:rPr lang="es-ES" dirty="0">
                <a:solidFill>
                  <a:srgbClr val="002060"/>
                </a:solidFill>
                <a:latin typeface="Gilmer" panose="00000500000000000000" pitchFamily="50" charset="0"/>
              </a:rPr>
              <a:t>de postulación entre el 23 y 30 de noviembre del 2021. </a:t>
            </a:r>
            <a:endParaRPr lang="es-CL" dirty="0">
              <a:solidFill>
                <a:srgbClr val="002060"/>
              </a:solidFill>
              <a:latin typeface="Gilmer" panose="000005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90B0A8F-067C-4213-8C85-895DC0FFAE9F}"/>
              </a:ext>
            </a:extLst>
          </p:cNvPr>
          <p:cNvPicPr>
            <a:picLocks noChangeAspect="1"/>
          </p:cNvPicPr>
          <p:nvPr/>
        </p:nvPicPr>
        <p:blipFill rotWithShape="1">
          <a:blip r:embed="rId5"/>
          <a:srcRect l="-159" t="963" r="419" b="170"/>
          <a:stretch/>
        </p:blipFill>
        <p:spPr>
          <a:xfrm>
            <a:off x="602477" y="2277517"/>
            <a:ext cx="5504576" cy="3178862"/>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967789" y="4493952"/>
            <a:ext cx="1395664" cy="366806"/>
          </a:xfrm>
          <a:custGeom>
            <a:avLst/>
            <a:gdLst>
              <a:gd name="connsiteX0" fmla="*/ 0 w 1395664"/>
              <a:gd name="connsiteY0" fmla="*/ 0 h 366806"/>
              <a:gd name="connsiteX1" fmla="*/ 493135 w 1395664"/>
              <a:gd name="connsiteY1" fmla="*/ 0 h 366806"/>
              <a:gd name="connsiteX2" fmla="*/ 986269 w 1395664"/>
              <a:gd name="connsiteY2" fmla="*/ 0 h 366806"/>
              <a:gd name="connsiteX3" fmla="*/ 1395664 w 1395664"/>
              <a:gd name="connsiteY3" fmla="*/ 0 h 366806"/>
              <a:gd name="connsiteX4" fmla="*/ 1395664 w 1395664"/>
              <a:gd name="connsiteY4" fmla="*/ 366806 h 366806"/>
              <a:gd name="connsiteX5" fmla="*/ 972313 w 1395664"/>
              <a:gd name="connsiteY5" fmla="*/ 366806 h 366806"/>
              <a:gd name="connsiteX6" fmla="*/ 535005 w 1395664"/>
              <a:gd name="connsiteY6" fmla="*/ 366806 h 366806"/>
              <a:gd name="connsiteX7" fmla="*/ 0 w 1395664"/>
              <a:gd name="connsiteY7" fmla="*/ 366806 h 366806"/>
              <a:gd name="connsiteX8" fmla="*/ 0 w 1395664"/>
              <a:gd name="connsiteY8" fmla="*/ 0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664" h="366806" extrusionOk="0">
                <a:moveTo>
                  <a:pt x="0" y="0"/>
                </a:moveTo>
                <a:cubicBezTo>
                  <a:pt x="101604" y="-11681"/>
                  <a:pt x="330508" y="49132"/>
                  <a:pt x="493135" y="0"/>
                </a:cubicBezTo>
                <a:cubicBezTo>
                  <a:pt x="655763" y="-49132"/>
                  <a:pt x="847359" y="30909"/>
                  <a:pt x="986269" y="0"/>
                </a:cubicBezTo>
                <a:cubicBezTo>
                  <a:pt x="1125179" y="-30909"/>
                  <a:pt x="1265478" y="37402"/>
                  <a:pt x="1395664" y="0"/>
                </a:cubicBezTo>
                <a:cubicBezTo>
                  <a:pt x="1427448" y="87822"/>
                  <a:pt x="1371452" y="247859"/>
                  <a:pt x="1395664" y="366806"/>
                </a:cubicBezTo>
                <a:cubicBezTo>
                  <a:pt x="1211085" y="374609"/>
                  <a:pt x="1057642" y="340220"/>
                  <a:pt x="972313" y="366806"/>
                </a:cubicBezTo>
                <a:cubicBezTo>
                  <a:pt x="886984" y="393392"/>
                  <a:pt x="701208" y="350543"/>
                  <a:pt x="535005" y="366806"/>
                </a:cubicBezTo>
                <a:cubicBezTo>
                  <a:pt x="368802" y="383069"/>
                  <a:pt x="215610" y="306965"/>
                  <a:pt x="0" y="366806"/>
                </a:cubicBezTo>
                <a:cubicBezTo>
                  <a:pt x="-18286" y="281047"/>
                  <a:pt x="23240" y="80980"/>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760" y="4653414"/>
            <a:ext cx="408743" cy="522917"/>
          </a:xfrm>
          <a:prstGeom prst="rect">
            <a:avLst/>
          </a:prstGeom>
        </p:spPr>
      </p:pic>
      <p:sp>
        <p:nvSpPr>
          <p:cNvPr id="13" name="Elipse 12">
            <a:extLst>
              <a:ext uri="{FF2B5EF4-FFF2-40B4-BE49-F238E27FC236}">
                <a16:creationId xmlns:a16="http://schemas.microsoft.com/office/drawing/2014/main" id="{B5CD4D2B-D41D-444E-9D48-CDD76AD48718}"/>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574EFF05-40E7-4AE8-AC8B-9F1619D2D031}"/>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sp>
        <p:nvSpPr>
          <p:cNvPr id="6" name="Rectángulo 5">
            <a:extLst>
              <a:ext uri="{FF2B5EF4-FFF2-40B4-BE49-F238E27FC236}">
                <a16:creationId xmlns:a16="http://schemas.microsoft.com/office/drawing/2014/main" id="{1F7D6B48-812B-4063-BA17-2C142CE24E54}"/>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4919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pic>
        <p:nvPicPr>
          <p:cNvPr id="13" name="Picture 4" descr="Resultado de imagen para laptop png">
            <a:extLst>
              <a:ext uri="{FF2B5EF4-FFF2-40B4-BE49-F238E27FC236}">
                <a16:creationId xmlns:a16="http://schemas.microsoft.com/office/drawing/2014/main" id="{C683AF72-F964-4F1D-AE60-8F028C44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3" y="1359268"/>
            <a:ext cx="14053457" cy="76162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701FA6A-F66F-460E-AD04-C1060403EE64}"/>
              </a:ext>
            </a:extLst>
          </p:cNvPr>
          <p:cNvPicPr>
            <a:picLocks noChangeAspect="1"/>
          </p:cNvPicPr>
          <p:nvPr/>
        </p:nvPicPr>
        <p:blipFill>
          <a:blip r:embed="rId5"/>
          <a:stretch>
            <a:fillRect/>
          </a:stretch>
        </p:blipFill>
        <p:spPr>
          <a:xfrm>
            <a:off x="1475874" y="1732757"/>
            <a:ext cx="9496926" cy="4582740"/>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557872">
            <a:off x="6253872" y="2484890"/>
            <a:ext cx="1655386" cy="1461237"/>
          </a:xfrm>
        </p:spPr>
      </p:pic>
      <p:sp>
        <p:nvSpPr>
          <p:cNvPr id="3" name="Rectángulo 2">
            <a:extLst>
              <a:ext uri="{FF2B5EF4-FFF2-40B4-BE49-F238E27FC236}">
                <a16:creationId xmlns:a16="http://schemas.microsoft.com/office/drawing/2014/main" id="{81551559-E0EA-41F2-B29D-B2A3BFA6FAED}"/>
              </a:ext>
            </a:extLst>
          </p:cNvPr>
          <p:cNvSpPr/>
          <p:nvPr/>
        </p:nvSpPr>
        <p:spPr>
          <a:xfrm>
            <a:off x="8010265" y="3518183"/>
            <a:ext cx="2457209" cy="607836"/>
          </a:xfrm>
          <a:custGeom>
            <a:avLst/>
            <a:gdLst>
              <a:gd name="connsiteX0" fmla="*/ 0 w 2457209"/>
              <a:gd name="connsiteY0" fmla="*/ 0 h 607836"/>
              <a:gd name="connsiteX1" fmla="*/ 540586 w 2457209"/>
              <a:gd name="connsiteY1" fmla="*/ 0 h 607836"/>
              <a:gd name="connsiteX2" fmla="*/ 1081172 w 2457209"/>
              <a:gd name="connsiteY2" fmla="*/ 0 h 607836"/>
              <a:gd name="connsiteX3" fmla="*/ 1498897 w 2457209"/>
              <a:gd name="connsiteY3" fmla="*/ 0 h 607836"/>
              <a:gd name="connsiteX4" fmla="*/ 2039483 w 2457209"/>
              <a:gd name="connsiteY4" fmla="*/ 0 h 607836"/>
              <a:gd name="connsiteX5" fmla="*/ 2457209 w 2457209"/>
              <a:gd name="connsiteY5" fmla="*/ 0 h 607836"/>
              <a:gd name="connsiteX6" fmla="*/ 2457209 w 2457209"/>
              <a:gd name="connsiteY6" fmla="*/ 291761 h 607836"/>
              <a:gd name="connsiteX7" fmla="*/ 2457209 w 2457209"/>
              <a:gd name="connsiteY7" fmla="*/ 607836 h 607836"/>
              <a:gd name="connsiteX8" fmla="*/ 1941195 w 2457209"/>
              <a:gd name="connsiteY8" fmla="*/ 607836 h 607836"/>
              <a:gd name="connsiteX9" fmla="*/ 1449753 w 2457209"/>
              <a:gd name="connsiteY9" fmla="*/ 607836 h 607836"/>
              <a:gd name="connsiteX10" fmla="*/ 958312 w 2457209"/>
              <a:gd name="connsiteY10" fmla="*/ 607836 h 607836"/>
              <a:gd name="connsiteX11" fmla="*/ 540586 w 2457209"/>
              <a:gd name="connsiteY11" fmla="*/ 607836 h 607836"/>
              <a:gd name="connsiteX12" fmla="*/ 0 w 2457209"/>
              <a:gd name="connsiteY12" fmla="*/ 607836 h 607836"/>
              <a:gd name="connsiteX13" fmla="*/ 0 w 2457209"/>
              <a:gd name="connsiteY13" fmla="*/ 297840 h 607836"/>
              <a:gd name="connsiteX14" fmla="*/ 0 w 2457209"/>
              <a:gd name="connsiteY14" fmla="*/ 0 h 60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209" h="607836" extrusionOk="0">
                <a:moveTo>
                  <a:pt x="0" y="0"/>
                </a:moveTo>
                <a:cubicBezTo>
                  <a:pt x="209160" y="-17219"/>
                  <a:pt x="316628" y="3604"/>
                  <a:pt x="540586" y="0"/>
                </a:cubicBezTo>
                <a:cubicBezTo>
                  <a:pt x="764544" y="-3604"/>
                  <a:pt x="902384" y="44662"/>
                  <a:pt x="1081172" y="0"/>
                </a:cubicBezTo>
                <a:cubicBezTo>
                  <a:pt x="1259960" y="-44662"/>
                  <a:pt x="1366564" y="10325"/>
                  <a:pt x="1498897" y="0"/>
                </a:cubicBezTo>
                <a:cubicBezTo>
                  <a:pt x="1631231" y="-10325"/>
                  <a:pt x="1818446" y="18982"/>
                  <a:pt x="2039483" y="0"/>
                </a:cubicBezTo>
                <a:cubicBezTo>
                  <a:pt x="2260520" y="-18982"/>
                  <a:pt x="2349515" y="40295"/>
                  <a:pt x="2457209" y="0"/>
                </a:cubicBezTo>
                <a:cubicBezTo>
                  <a:pt x="2458341" y="73255"/>
                  <a:pt x="2429489" y="204111"/>
                  <a:pt x="2457209" y="291761"/>
                </a:cubicBezTo>
                <a:cubicBezTo>
                  <a:pt x="2484929" y="379411"/>
                  <a:pt x="2450065" y="462082"/>
                  <a:pt x="2457209" y="607836"/>
                </a:cubicBezTo>
                <a:cubicBezTo>
                  <a:pt x="2327584" y="621241"/>
                  <a:pt x="2069218" y="603724"/>
                  <a:pt x="1941195" y="607836"/>
                </a:cubicBezTo>
                <a:cubicBezTo>
                  <a:pt x="1813172" y="611948"/>
                  <a:pt x="1586854" y="594102"/>
                  <a:pt x="1449753" y="607836"/>
                </a:cubicBezTo>
                <a:cubicBezTo>
                  <a:pt x="1312652" y="621570"/>
                  <a:pt x="1180796" y="582971"/>
                  <a:pt x="958312" y="607836"/>
                </a:cubicBezTo>
                <a:cubicBezTo>
                  <a:pt x="735828" y="632701"/>
                  <a:pt x="652107" y="565605"/>
                  <a:pt x="540586" y="607836"/>
                </a:cubicBezTo>
                <a:cubicBezTo>
                  <a:pt x="429065" y="650067"/>
                  <a:pt x="261728" y="564279"/>
                  <a:pt x="0" y="607836"/>
                </a:cubicBezTo>
                <a:cubicBezTo>
                  <a:pt x="-15256" y="480109"/>
                  <a:pt x="20325" y="372339"/>
                  <a:pt x="0" y="297840"/>
                </a:cubicBezTo>
                <a:cubicBezTo>
                  <a:pt x="-20325" y="223341"/>
                  <a:pt x="33590" y="120698"/>
                  <a:pt x="0" y="0"/>
                </a:cubicBezTo>
                <a:close/>
              </a:path>
            </a:pathLst>
          </a:custGeom>
          <a:noFill/>
          <a:ln w="5715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CF0CA4C9-C3B8-4DB5-9FF2-429E84AD348A}"/>
              </a:ext>
            </a:extLst>
          </p:cNvPr>
          <p:cNvSpPr txBox="1"/>
          <p:nvPr/>
        </p:nvSpPr>
        <p:spPr>
          <a:xfrm rot="21123381">
            <a:off x="3295693" y="2020230"/>
            <a:ext cx="3995352" cy="830997"/>
          </a:xfrm>
          <a:custGeom>
            <a:avLst/>
            <a:gdLst>
              <a:gd name="connsiteX0" fmla="*/ 0 w 3995352"/>
              <a:gd name="connsiteY0" fmla="*/ 0 h 830997"/>
              <a:gd name="connsiteX1" fmla="*/ 3995352 w 3995352"/>
              <a:gd name="connsiteY1" fmla="*/ 0 h 830997"/>
              <a:gd name="connsiteX2" fmla="*/ 3995352 w 3995352"/>
              <a:gd name="connsiteY2" fmla="*/ 830997 h 830997"/>
              <a:gd name="connsiteX3" fmla="*/ 0 w 3995352"/>
              <a:gd name="connsiteY3" fmla="*/ 830997 h 830997"/>
              <a:gd name="connsiteX4" fmla="*/ 0 w 3995352"/>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352" h="830997" extrusionOk="0">
                <a:moveTo>
                  <a:pt x="0" y="0"/>
                </a:moveTo>
                <a:cubicBezTo>
                  <a:pt x="1095872" y="-143362"/>
                  <a:pt x="2011341" y="92465"/>
                  <a:pt x="3995352" y="0"/>
                </a:cubicBezTo>
                <a:cubicBezTo>
                  <a:pt x="3957423" y="104153"/>
                  <a:pt x="3990827" y="708396"/>
                  <a:pt x="3995352" y="830997"/>
                </a:cubicBezTo>
                <a:cubicBezTo>
                  <a:pt x="3208526" y="722344"/>
                  <a:pt x="1580255" y="933100"/>
                  <a:pt x="0" y="830997"/>
                </a:cubicBezTo>
                <a:cubicBezTo>
                  <a:pt x="53852" y="603337"/>
                  <a:pt x="-47111" y="253537"/>
                  <a:pt x="0" y="0"/>
                </a:cubicBezTo>
                <a:close/>
              </a:path>
            </a:pathLst>
          </a:custGeom>
          <a:noFill/>
          <a:ln w="38100">
            <a:noFill/>
            <a:extLst>
              <a:ext uri="{C807C97D-BFC1-408E-A445-0C87EB9F89A2}">
                <ask:lineSketchStyleProps xmlns:ask="http://schemas.microsoft.com/office/drawing/2018/sketchyshapes" sd="1625647967">
                  <a:prstGeom prst="rect">
                    <a:avLst/>
                  </a:prstGeom>
                  <ask:type>
                    <ask:lineSketchCurved/>
                  </ask:type>
                </ask:lineSketchStyleProps>
              </a:ext>
            </a:extLst>
          </a:ln>
        </p:spPr>
        <p:txBody>
          <a:bodyPr wrap="square" rtlCol="0">
            <a:spAutoFit/>
          </a:bodyPr>
          <a:lstStyle/>
          <a:p>
            <a:pPr algn="ctr"/>
            <a:r>
              <a:rPr lang="es-ES" sz="2400" dirty="0">
                <a:solidFill>
                  <a:schemeClr val="accent6"/>
                </a:solidFill>
                <a:latin typeface="Gilmer Heavy" panose="00000900000000000000" pitchFamily="50" charset="0"/>
              </a:rPr>
              <a:t>¿Qué pasa si </a:t>
            </a:r>
            <a:r>
              <a:rPr lang="es-ES" sz="2400" dirty="0">
                <a:solidFill>
                  <a:srgbClr val="FF0000"/>
                </a:solidFill>
                <a:latin typeface="Gilmer Heavy" panose="00000900000000000000" pitchFamily="50" charset="0"/>
              </a:rPr>
              <a:t>RECHAZO </a:t>
            </a:r>
            <a:r>
              <a:rPr lang="es-ES" sz="2400" dirty="0">
                <a:solidFill>
                  <a:schemeClr val="accent6"/>
                </a:solidFill>
                <a:latin typeface="Gilmer Heavy" panose="00000900000000000000" pitchFamily="50" charset="0"/>
              </a:rPr>
              <a:t>el resultado?</a:t>
            </a:r>
            <a:endParaRPr lang="es-CL" sz="2400" dirty="0">
              <a:solidFill>
                <a:schemeClr val="accent6"/>
              </a:solidFill>
              <a:latin typeface="Gilmer Heavy" panose="00000900000000000000" pitchFamily="50" charset="0"/>
            </a:endParaRPr>
          </a:p>
        </p:txBody>
      </p:sp>
      <p:sp>
        <p:nvSpPr>
          <p:cNvPr id="14" name="Elipse 13">
            <a:extLst>
              <a:ext uri="{FF2B5EF4-FFF2-40B4-BE49-F238E27FC236}">
                <a16:creationId xmlns:a16="http://schemas.microsoft.com/office/drawing/2014/main" id="{27DB92D2-0B7E-45F2-A856-29A50A87DBD8}"/>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33FAABA5-DA0B-45A9-B929-B8E58776233F}"/>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sp>
        <p:nvSpPr>
          <p:cNvPr id="7" name="Rectángulo 6">
            <a:extLst>
              <a:ext uri="{FF2B5EF4-FFF2-40B4-BE49-F238E27FC236}">
                <a16:creationId xmlns:a16="http://schemas.microsoft.com/office/drawing/2014/main" id="{7E25201B-CEC3-4AC0-935F-1C3893553E9D}"/>
              </a:ext>
            </a:extLst>
          </p:cNvPr>
          <p:cNvSpPr/>
          <p:nvPr/>
        </p:nvSpPr>
        <p:spPr>
          <a:xfrm>
            <a:off x="5554586" y="6387303"/>
            <a:ext cx="1270284" cy="23878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1046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1855586"/>
            <a:ext cx="4895849" cy="3789840"/>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029706" y="2201586"/>
            <a:ext cx="4628638" cy="3139321"/>
          </a:xfrm>
          <a:prstGeom prst="rect">
            <a:avLst/>
          </a:prstGeom>
          <a:noFill/>
          <a:ln>
            <a:noFill/>
          </a:ln>
        </p:spPr>
        <p:txBody>
          <a:bodyPr wrap="square" rtlCol="0">
            <a:spAutoFit/>
          </a:bodyPr>
          <a:lstStyle/>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 el resultado</a:t>
            </a:r>
            <a:r>
              <a:rPr lang="es-ES" b="1" dirty="0">
                <a:solidFill>
                  <a:srgbClr val="002060"/>
                </a:solidFill>
                <a:latin typeface="Gilmer" panose="00000500000000000000" pitchFamily="50" charset="0"/>
              </a:rPr>
              <a:t>, </a:t>
            </a:r>
            <a:r>
              <a:rPr lang="es-ES" b="1" dirty="0">
                <a:solidFill>
                  <a:srgbClr val="002060"/>
                </a:solidFill>
                <a:latin typeface="Gilmer Heavy" panose="00000900000000000000" pitchFamily="50" charset="0"/>
              </a:rPr>
              <a:t>renuncias al cupo y lo liberas para otro estudiante.</a:t>
            </a:r>
          </a:p>
          <a:p>
            <a:pPr marL="285750" lvl="0" indent="-285750">
              <a:buFont typeface="Wingdings" panose="05000000000000000000" pitchFamily="2" charset="2"/>
              <a:buChar char="ü"/>
            </a:pPr>
            <a:endParaRPr lang="es-ES" b="1" dirty="0">
              <a:solidFill>
                <a:srgbClr val="002060"/>
              </a:solidFill>
              <a:latin typeface="Gilmer" panose="00000500000000000000" pitchFamily="50" charset="0"/>
            </a:endParaRPr>
          </a:p>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a:t>
            </a:r>
            <a:r>
              <a:rPr lang="es-ES" b="1" dirty="0">
                <a:solidFill>
                  <a:srgbClr val="002060"/>
                </a:solidFill>
                <a:latin typeface="Gilmer" panose="00000500000000000000" pitchFamily="50" charset="0"/>
              </a:rPr>
              <a:t>, </a:t>
            </a:r>
            <a:r>
              <a:rPr lang="es-ES" b="1" dirty="0">
                <a:solidFill>
                  <a:srgbClr val="002060"/>
                </a:solidFill>
                <a:latin typeface="Gilmer Heavy" panose="00000900000000000000" pitchFamily="50" charset="0"/>
              </a:rPr>
              <a:t>deberás participar del Periodo Complementario </a:t>
            </a:r>
            <a:r>
              <a:rPr lang="es-ES" b="1" dirty="0">
                <a:solidFill>
                  <a:srgbClr val="002060"/>
                </a:solidFill>
                <a:latin typeface="Gilmer" panose="00000500000000000000" pitchFamily="50" charset="0"/>
              </a:rPr>
              <a:t>de postulación entre el </a:t>
            </a:r>
            <a:r>
              <a:rPr lang="es-ES" b="1" dirty="0">
                <a:solidFill>
                  <a:srgbClr val="002060"/>
                </a:solidFill>
                <a:latin typeface="Gilmer Heavy" panose="00000900000000000000" pitchFamily="50" charset="0"/>
              </a:rPr>
              <a:t>23 y 30 de noviembre </a:t>
            </a:r>
            <a:r>
              <a:rPr lang="es-ES" b="1" dirty="0">
                <a:solidFill>
                  <a:srgbClr val="002060"/>
                </a:solidFill>
                <a:latin typeface="Gilmer" panose="00000500000000000000" pitchFamily="50" charset="0"/>
              </a:rPr>
              <a:t>del 2021.</a:t>
            </a:r>
          </a:p>
          <a:p>
            <a:pPr lvl="0"/>
            <a:endParaRPr lang="es-ES" b="1" dirty="0">
              <a:solidFill>
                <a:srgbClr val="002060"/>
              </a:solidFill>
              <a:latin typeface="Gilmer" panose="00000500000000000000" pitchFamily="50" charset="0"/>
            </a:endParaRPr>
          </a:p>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 </a:t>
            </a:r>
            <a:r>
              <a:rPr lang="es-ES" b="1" dirty="0">
                <a:solidFill>
                  <a:srgbClr val="002060"/>
                </a:solidFill>
                <a:latin typeface="Gilmer Heavy" panose="00000900000000000000" pitchFamily="50" charset="0"/>
              </a:rPr>
              <a:t>no participarás de las listas de espera.</a:t>
            </a:r>
            <a:endParaRPr lang="es-CL" dirty="0">
              <a:solidFill>
                <a:srgbClr val="002060"/>
              </a:solidFill>
              <a:latin typeface="Gilmer" panose="00000500000000000000" pitchFamily="50" charset="0"/>
            </a:endParaRPr>
          </a:p>
        </p:txBody>
      </p:sp>
      <p:sp>
        <p:nvSpPr>
          <p:cNvPr id="14" name="Elipse 13">
            <a:extLst>
              <a:ext uri="{FF2B5EF4-FFF2-40B4-BE49-F238E27FC236}">
                <a16:creationId xmlns:a16="http://schemas.microsoft.com/office/drawing/2014/main" id="{9169EAB7-5303-4C0F-BFD4-C57CAB778DC9}"/>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BE07D722-4610-4D34-9062-6C2B846BF0E9}"/>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pic>
        <p:nvPicPr>
          <p:cNvPr id="20" name="Picture 4" descr="Resultado de imagen para laptop png">
            <a:extLst>
              <a:ext uri="{FF2B5EF4-FFF2-40B4-BE49-F238E27FC236}">
                <a16:creationId xmlns:a16="http://schemas.microsoft.com/office/drawing/2014/main" id="{7E2AF494-3131-4484-8327-1836DC4F3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3FFCB3C3-BF94-488A-92CE-4E1B78667378}"/>
              </a:ext>
            </a:extLst>
          </p:cNvPr>
          <p:cNvPicPr>
            <a:picLocks noChangeAspect="1"/>
          </p:cNvPicPr>
          <p:nvPr/>
        </p:nvPicPr>
        <p:blipFill>
          <a:blip r:embed="rId5"/>
          <a:stretch>
            <a:fillRect/>
          </a:stretch>
        </p:blipFill>
        <p:spPr>
          <a:xfrm>
            <a:off x="606592" y="2267819"/>
            <a:ext cx="5530396" cy="3181450"/>
          </a:xfrm>
          <a:prstGeom prst="rect">
            <a:avLst/>
          </a:prstGeom>
        </p:spPr>
      </p:pic>
      <p:sp>
        <p:nvSpPr>
          <p:cNvPr id="22" name="Rectángulo 21">
            <a:extLst>
              <a:ext uri="{FF2B5EF4-FFF2-40B4-BE49-F238E27FC236}">
                <a16:creationId xmlns:a16="http://schemas.microsoft.com/office/drawing/2014/main" id="{D00EAC8E-AA2D-42E9-8609-1EAE36687B62}"/>
              </a:ext>
            </a:extLst>
          </p:cNvPr>
          <p:cNvSpPr/>
          <p:nvPr/>
        </p:nvSpPr>
        <p:spPr>
          <a:xfrm>
            <a:off x="2967789" y="4499428"/>
            <a:ext cx="1395664" cy="361329"/>
          </a:xfrm>
          <a:custGeom>
            <a:avLst/>
            <a:gdLst>
              <a:gd name="connsiteX0" fmla="*/ 0 w 1395664"/>
              <a:gd name="connsiteY0" fmla="*/ 0 h 361329"/>
              <a:gd name="connsiteX1" fmla="*/ 493135 w 1395664"/>
              <a:gd name="connsiteY1" fmla="*/ 0 h 361329"/>
              <a:gd name="connsiteX2" fmla="*/ 986269 w 1395664"/>
              <a:gd name="connsiteY2" fmla="*/ 0 h 361329"/>
              <a:gd name="connsiteX3" fmla="*/ 1395664 w 1395664"/>
              <a:gd name="connsiteY3" fmla="*/ 0 h 361329"/>
              <a:gd name="connsiteX4" fmla="*/ 1395664 w 1395664"/>
              <a:gd name="connsiteY4" fmla="*/ 361329 h 361329"/>
              <a:gd name="connsiteX5" fmla="*/ 972313 w 1395664"/>
              <a:gd name="connsiteY5" fmla="*/ 361329 h 361329"/>
              <a:gd name="connsiteX6" fmla="*/ 535005 w 1395664"/>
              <a:gd name="connsiteY6" fmla="*/ 361329 h 361329"/>
              <a:gd name="connsiteX7" fmla="*/ 0 w 1395664"/>
              <a:gd name="connsiteY7" fmla="*/ 361329 h 361329"/>
              <a:gd name="connsiteX8" fmla="*/ 0 w 1395664"/>
              <a:gd name="connsiteY8" fmla="*/ 0 h 3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664" h="361329" extrusionOk="0">
                <a:moveTo>
                  <a:pt x="0" y="0"/>
                </a:moveTo>
                <a:cubicBezTo>
                  <a:pt x="101604" y="-11681"/>
                  <a:pt x="330508" y="49132"/>
                  <a:pt x="493135" y="0"/>
                </a:cubicBezTo>
                <a:cubicBezTo>
                  <a:pt x="655763" y="-49132"/>
                  <a:pt x="847359" y="30909"/>
                  <a:pt x="986269" y="0"/>
                </a:cubicBezTo>
                <a:cubicBezTo>
                  <a:pt x="1125179" y="-30909"/>
                  <a:pt x="1265478" y="37402"/>
                  <a:pt x="1395664" y="0"/>
                </a:cubicBezTo>
                <a:cubicBezTo>
                  <a:pt x="1429230" y="172170"/>
                  <a:pt x="1383638" y="202940"/>
                  <a:pt x="1395664" y="361329"/>
                </a:cubicBezTo>
                <a:cubicBezTo>
                  <a:pt x="1211085" y="369132"/>
                  <a:pt x="1057642" y="334743"/>
                  <a:pt x="972313" y="361329"/>
                </a:cubicBezTo>
                <a:cubicBezTo>
                  <a:pt x="886984" y="387915"/>
                  <a:pt x="701208" y="345066"/>
                  <a:pt x="535005" y="361329"/>
                </a:cubicBezTo>
                <a:cubicBezTo>
                  <a:pt x="368802" y="377592"/>
                  <a:pt x="215610" y="301488"/>
                  <a:pt x="0" y="361329"/>
                </a:cubicBezTo>
                <a:cubicBezTo>
                  <a:pt x="-3538" y="242071"/>
                  <a:pt x="41426" y="165458"/>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23" name="Marcador de contenido 45" descr="Imagen que contiene dibujo&#10;&#10;Descripción generada automáticamente">
            <a:extLst>
              <a:ext uri="{FF2B5EF4-FFF2-40B4-BE49-F238E27FC236}">
                <a16:creationId xmlns:a16="http://schemas.microsoft.com/office/drawing/2014/main" id="{810EBBFB-ACA7-4061-BA3A-1E4DE3133E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760" y="4653414"/>
            <a:ext cx="408743" cy="522917"/>
          </a:xfrm>
          <a:prstGeom prst="rect">
            <a:avLst/>
          </a:prstGeom>
        </p:spPr>
      </p:pic>
      <p:pic>
        <p:nvPicPr>
          <p:cNvPr id="24" name="Imagen 23">
            <a:extLst>
              <a:ext uri="{FF2B5EF4-FFF2-40B4-BE49-F238E27FC236}">
                <a16:creationId xmlns:a16="http://schemas.microsoft.com/office/drawing/2014/main" id="{D3027277-505D-46FF-86E9-23DCCD9FEDFE}"/>
              </a:ext>
            </a:extLst>
          </p:cNvPr>
          <p:cNvPicPr>
            <a:picLocks noChangeAspect="1"/>
          </p:cNvPicPr>
          <p:nvPr/>
        </p:nvPicPr>
        <p:blipFill rotWithShape="1">
          <a:blip r:embed="rId5"/>
          <a:srcRect l="28140" t="29014" r="30574" b="54550"/>
          <a:stretch/>
        </p:blipFill>
        <p:spPr>
          <a:xfrm>
            <a:off x="2161191" y="3485042"/>
            <a:ext cx="2283236" cy="522918"/>
          </a:xfrm>
          <a:prstGeom prst="rect">
            <a:avLst/>
          </a:prstGeom>
        </p:spPr>
      </p:pic>
      <p:pic>
        <p:nvPicPr>
          <p:cNvPr id="25" name="Imagen 24">
            <a:extLst>
              <a:ext uri="{FF2B5EF4-FFF2-40B4-BE49-F238E27FC236}">
                <a16:creationId xmlns:a16="http://schemas.microsoft.com/office/drawing/2014/main" id="{9BDF9DDB-3556-45DE-BB74-4392AB7646C6}"/>
              </a:ext>
            </a:extLst>
          </p:cNvPr>
          <p:cNvPicPr>
            <a:picLocks noChangeAspect="1"/>
          </p:cNvPicPr>
          <p:nvPr/>
        </p:nvPicPr>
        <p:blipFill rotWithShape="1">
          <a:blip r:embed="rId5"/>
          <a:srcRect l="55552" t="29947" r="30574" b="65644"/>
          <a:stretch/>
        </p:blipFill>
        <p:spPr>
          <a:xfrm>
            <a:off x="2186123" y="3203670"/>
            <a:ext cx="2258304" cy="319869"/>
          </a:xfrm>
          <a:prstGeom prst="rect">
            <a:avLst/>
          </a:prstGeom>
        </p:spPr>
      </p:pic>
      <p:sp>
        <p:nvSpPr>
          <p:cNvPr id="3" name="Rectángulo 2">
            <a:extLst>
              <a:ext uri="{FF2B5EF4-FFF2-40B4-BE49-F238E27FC236}">
                <a16:creationId xmlns:a16="http://schemas.microsoft.com/office/drawing/2014/main" id="{90588B4E-0CD9-4BDD-804E-538E94C3BAC4}"/>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9991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2394870"/>
            <a:ext cx="4895849" cy="211296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182362" y="2696945"/>
            <a:ext cx="4420922" cy="1446550"/>
          </a:xfrm>
          <a:prstGeom prst="rect">
            <a:avLst/>
          </a:prstGeom>
          <a:noFill/>
          <a:ln>
            <a:noFill/>
          </a:ln>
        </p:spPr>
        <p:txBody>
          <a:bodyPr wrap="square" rtlCol="0">
            <a:spAutoFit/>
          </a:bodyPr>
          <a:lstStyle/>
          <a:p>
            <a:pPr lvl="0"/>
            <a:r>
              <a:rPr lang="es-ES" sz="2800" b="1" dirty="0">
                <a:solidFill>
                  <a:srgbClr val="FF0000"/>
                </a:solidFill>
                <a:latin typeface="Gilmer Heavy" panose="00000900000000000000" pitchFamily="50" charset="0"/>
              </a:rPr>
              <a:t>¡RECUERDA!</a:t>
            </a:r>
          </a:p>
          <a:p>
            <a:pPr lvl="0"/>
            <a:endParaRPr lang="es-ES" sz="2000" b="1" dirty="0">
              <a:solidFill>
                <a:srgbClr val="002060"/>
              </a:solidFill>
              <a:latin typeface="Gilmer" panose="00000500000000000000" pitchFamily="50" charset="0"/>
            </a:endParaRPr>
          </a:p>
          <a:p>
            <a:pPr lvl="0"/>
            <a:r>
              <a:rPr lang="es-ES" sz="2000" b="1" dirty="0">
                <a:solidFill>
                  <a:srgbClr val="002060"/>
                </a:solidFill>
                <a:latin typeface="Gilmer Medium" panose="00000700000000000000" pitchFamily="50" charset="0"/>
              </a:rPr>
              <a:t>Descarga tu comprobante de resultado, guárdalo e imprímelo.</a:t>
            </a:r>
            <a:endParaRPr lang="es-CL" sz="2000"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A19F91B2-6B47-4C6B-80E4-52979D7742DD}"/>
              </a:ext>
            </a:extLst>
          </p:cNvPr>
          <p:cNvPicPr>
            <a:picLocks noChangeAspect="1"/>
          </p:cNvPicPr>
          <p:nvPr/>
        </p:nvPicPr>
        <p:blipFill>
          <a:blip r:embed="rId5"/>
          <a:stretch>
            <a:fillRect/>
          </a:stretch>
        </p:blipFill>
        <p:spPr>
          <a:xfrm>
            <a:off x="588716" y="2318151"/>
            <a:ext cx="5530996" cy="3164411"/>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294020" y="3131081"/>
            <a:ext cx="2021305" cy="1938224"/>
          </a:xfrm>
          <a:custGeom>
            <a:avLst/>
            <a:gdLst>
              <a:gd name="connsiteX0" fmla="*/ 0 w 2021305"/>
              <a:gd name="connsiteY0" fmla="*/ 0 h 1938224"/>
              <a:gd name="connsiteX1" fmla="*/ 545752 w 2021305"/>
              <a:gd name="connsiteY1" fmla="*/ 0 h 1938224"/>
              <a:gd name="connsiteX2" fmla="*/ 1091505 w 2021305"/>
              <a:gd name="connsiteY2" fmla="*/ 0 h 1938224"/>
              <a:gd name="connsiteX3" fmla="*/ 1536192 w 2021305"/>
              <a:gd name="connsiteY3" fmla="*/ 0 h 1938224"/>
              <a:gd name="connsiteX4" fmla="*/ 2021305 w 2021305"/>
              <a:gd name="connsiteY4" fmla="*/ 0 h 1938224"/>
              <a:gd name="connsiteX5" fmla="*/ 2021305 w 2021305"/>
              <a:gd name="connsiteY5" fmla="*/ 445792 h 1938224"/>
              <a:gd name="connsiteX6" fmla="*/ 2021305 w 2021305"/>
              <a:gd name="connsiteY6" fmla="*/ 872201 h 1938224"/>
              <a:gd name="connsiteX7" fmla="*/ 2021305 w 2021305"/>
              <a:gd name="connsiteY7" fmla="*/ 1395521 h 1938224"/>
              <a:gd name="connsiteX8" fmla="*/ 2021305 w 2021305"/>
              <a:gd name="connsiteY8" fmla="*/ 1938224 h 1938224"/>
              <a:gd name="connsiteX9" fmla="*/ 1495766 w 2021305"/>
              <a:gd name="connsiteY9" fmla="*/ 1938224 h 1938224"/>
              <a:gd name="connsiteX10" fmla="*/ 990439 w 2021305"/>
              <a:gd name="connsiteY10" fmla="*/ 1938224 h 1938224"/>
              <a:gd name="connsiteX11" fmla="*/ 545752 w 2021305"/>
              <a:gd name="connsiteY11" fmla="*/ 1938224 h 1938224"/>
              <a:gd name="connsiteX12" fmla="*/ 0 w 2021305"/>
              <a:gd name="connsiteY12" fmla="*/ 1938224 h 1938224"/>
              <a:gd name="connsiteX13" fmla="*/ 0 w 2021305"/>
              <a:gd name="connsiteY13" fmla="*/ 1434286 h 1938224"/>
              <a:gd name="connsiteX14" fmla="*/ 0 w 2021305"/>
              <a:gd name="connsiteY14" fmla="*/ 1007876 h 1938224"/>
              <a:gd name="connsiteX15" fmla="*/ 0 w 2021305"/>
              <a:gd name="connsiteY15" fmla="*/ 562085 h 1938224"/>
              <a:gd name="connsiteX16" fmla="*/ 0 w 2021305"/>
              <a:gd name="connsiteY16" fmla="*/ 0 h 193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305" h="1938224" extrusionOk="0">
                <a:moveTo>
                  <a:pt x="0" y="0"/>
                </a:moveTo>
                <a:cubicBezTo>
                  <a:pt x="198138" y="-30272"/>
                  <a:pt x="367968" y="43430"/>
                  <a:pt x="545752" y="0"/>
                </a:cubicBezTo>
                <a:cubicBezTo>
                  <a:pt x="723536" y="-43430"/>
                  <a:pt x="971829" y="3798"/>
                  <a:pt x="1091505" y="0"/>
                </a:cubicBezTo>
                <a:cubicBezTo>
                  <a:pt x="1211181" y="-3798"/>
                  <a:pt x="1401997" y="46303"/>
                  <a:pt x="1536192" y="0"/>
                </a:cubicBezTo>
                <a:cubicBezTo>
                  <a:pt x="1670387" y="-46303"/>
                  <a:pt x="1902353" y="37986"/>
                  <a:pt x="2021305" y="0"/>
                </a:cubicBezTo>
                <a:cubicBezTo>
                  <a:pt x="2062118" y="199835"/>
                  <a:pt x="1999831" y="298125"/>
                  <a:pt x="2021305" y="445792"/>
                </a:cubicBezTo>
                <a:cubicBezTo>
                  <a:pt x="2042779" y="593459"/>
                  <a:pt x="2003823" y="754892"/>
                  <a:pt x="2021305" y="872201"/>
                </a:cubicBezTo>
                <a:cubicBezTo>
                  <a:pt x="2038787" y="989510"/>
                  <a:pt x="1978871" y="1158173"/>
                  <a:pt x="2021305" y="1395521"/>
                </a:cubicBezTo>
                <a:cubicBezTo>
                  <a:pt x="2063739" y="1632869"/>
                  <a:pt x="1980236" y="1712511"/>
                  <a:pt x="2021305" y="1938224"/>
                </a:cubicBezTo>
                <a:cubicBezTo>
                  <a:pt x="1787614" y="1971057"/>
                  <a:pt x="1635388" y="1886220"/>
                  <a:pt x="1495766" y="1938224"/>
                </a:cubicBezTo>
                <a:cubicBezTo>
                  <a:pt x="1356144" y="1990228"/>
                  <a:pt x="1156925" y="1881370"/>
                  <a:pt x="990439" y="1938224"/>
                </a:cubicBezTo>
                <a:cubicBezTo>
                  <a:pt x="823953" y="1995078"/>
                  <a:pt x="662614" y="1923663"/>
                  <a:pt x="545752" y="1938224"/>
                </a:cubicBezTo>
                <a:cubicBezTo>
                  <a:pt x="428890" y="1952785"/>
                  <a:pt x="263895" y="1904028"/>
                  <a:pt x="0" y="1938224"/>
                </a:cubicBezTo>
                <a:cubicBezTo>
                  <a:pt x="-31043" y="1810063"/>
                  <a:pt x="36295" y="1673971"/>
                  <a:pt x="0" y="1434286"/>
                </a:cubicBezTo>
                <a:cubicBezTo>
                  <a:pt x="-36295" y="1194601"/>
                  <a:pt x="23398" y="1116368"/>
                  <a:pt x="0" y="1007876"/>
                </a:cubicBezTo>
                <a:cubicBezTo>
                  <a:pt x="-23398" y="899384"/>
                  <a:pt x="36128" y="744936"/>
                  <a:pt x="0" y="562085"/>
                </a:cubicBezTo>
                <a:cubicBezTo>
                  <a:pt x="-36128" y="379234"/>
                  <a:pt x="3540" y="223263"/>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1791" y="4260397"/>
            <a:ext cx="408743" cy="522917"/>
          </a:xfrm>
          <a:prstGeom prst="rect">
            <a:avLst/>
          </a:prstGeom>
        </p:spPr>
      </p:pic>
      <p:sp>
        <p:nvSpPr>
          <p:cNvPr id="14" name="Elipse 13">
            <a:extLst>
              <a:ext uri="{FF2B5EF4-FFF2-40B4-BE49-F238E27FC236}">
                <a16:creationId xmlns:a16="http://schemas.microsoft.com/office/drawing/2014/main" id="{2A366A1C-4997-4BB8-9A55-82EE94B889D5}"/>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5D41E4F4-C63B-4B2C-B508-FD937803B89F}"/>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sp>
        <p:nvSpPr>
          <p:cNvPr id="6" name="Rectángulo 5">
            <a:extLst>
              <a:ext uri="{FF2B5EF4-FFF2-40B4-BE49-F238E27FC236}">
                <a16:creationId xmlns:a16="http://schemas.microsoft.com/office/drawing/2014/main" id="{04AD3A6E-1417-4710-8CDD-79CE545F5B22}"/>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5777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8D66917F-B2C3-4879-A502-CBD013FFB70E}"/>
              </a:ext>
            </a:extLst>
          </p:cNvPr>
          <p:cNvPicPr>
            <a:picLocks noChangeAspect="1"/>
          </p:cNvPicPr>
          <p:nvPr/>
        </p:nvPicPr>
        <p:blipFill>
          <a:blip r:embed="rId4"/>
          <a:stretch>
            <a:fillRect/>
          </a:stretch>
        </p:blipFill>
        <p:spPr>
          <a:xfrm>
            <a:off x="1786533" y="1787897"/>
            <a:ext cx="8547637" cy="3866255"/>
          </a:xfrm>
          <a:prstGeom prst="rect">
            <a:avLst/>
          </a:prstGeom>
        </p:spPr>
      </p:pic>
      <p:pic>
        <p:nvPicPr>
          <p:cNvPr id="11" name="Picture 4" descr="Resultado de imagen para laptop png">
            <a:extLst>
              <a:ext uri="{FF2B5EF4-FFF2-40B4-BE49-F238E27FC236}">
                <a16:creationId xmlns:a16="http://schemas.microsoft.com/office/drawing/2014/main" id="{0D9656AE-C6CE-4E2A-89F7-F2BB0FAEF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22" y="1439371"/>
            <a:ext cx="12622893" cy="6470915"/>
          </a:xfrm>
          <a:prstGeom prst="rect">
            <a:avLst/>
          </a:prstGeom>
          <a:noFill/>
          <a:extLst>
            <a:ext uri="{909E8E84-426E-40DD-AFC4-6F175D3DCCD1}">
              <a14:hiddenFill xmlns:a14="http://schemas.microsoft.com/office/drawing/2010/main">
                <a:solidFill>
                  <a:srgbClr val="FFFFFF"/>
                </a:solidFill>
              </a14:hiddenFill>
            </a:ext>
          </a:extLst>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771189">
            <a:off x="3055197" y="1352667"/>
            <a:ext cx="2453109" cy="2056133"/>
          </a:xfrm>
        </p:spPr>
      </p:pic>
      <p:pic>
        <p:nvPicPr>
          <p:cNvPr id="13" name="Marcador de contenido 45" descr="Imagen que contiene dibujo&#10;&#10;Descripción generada automáticamente">
            <a:extLst>
              <a:ext uri="{FF2B5EF4-FFF2-40B4-BE49-F238E27FC236}">
                <a16:creationId xmlns:a16="http://schemas.microsoft.com/office/drawing/2014/main" id="{FC056AB9-3219-4969-B3F2-1EDBEC49DE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429000"/>
            <a:ext cx="394246" cy="504371"/>
          </a:xfrm>
          <a:prstGeom prst="rect">
            <a:avLst/>
          </a:prstGeom>
        </p:spPr>
      </p:pic>
      <p:sp>
        <p:nvSpPr>
          <p:cNvPr id="12" name="CuadroTexto 11">
            <a:extLst>
              <a:ext uri="{FF2B5EF4-FFF2-40B4-BE49-F238E27FC236}">
                <a16:creationId xmlns:a16="http://schemas.microsoft.com/office/drawing/2014/main" id="{15C76259-9E77-45C3-B616-F6FF6EF83630}"/>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sp>
        <p:nvSpPr>
          <p:cNvPr id="14" name="Elipse 13">
            <a:extLst>
              <a:ext uri="{FF2B5EF4-FFF2-40B4-BE49-F238E27FC236}">
                <a16:creationId xmlns:a16="http://schemas.microsoft.com/office/drawing/2014/main" id="{38F0EE8C-E8D2-4A4F-862A-B940753F6584}"/>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EF348AB0-F5DF-4393-AB5F-9BAFC3678325}"/>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sp>
        <p:nvSpPr>
          <p:cNvPr id="6" name="Rectángulo 5">
            <a:extLst>
              <a:ext uri="{FF2B5EF4-FFF2-40B4-BE49-F238E27FC236}">
                <a16:creationId xmlns:a16="http://schemas.microsoft.com/office/drawing/2014/main" id="{1BFA9C9A-1D1D-4086-AA30-AF669D18E6BE}"/>
              </a:ext>
            </a:extLst>
          </p:cNvPr>
          <p:cNvSpPr/>
          <p:nvPr/>
        </p:nvSpPr>
        <p:spPr>
          <a:xfrm>
            <a:off x="5447508" y="5699166"/>
            <a:ext cx="1244840" cy="238693"/>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981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Bocadillo: rectángulo con esquinas redondeadas 16">
            <a:extLst>
              <a:ext uri="{FF2B5EF4-FFF2-40B4-BE49-F238E27FC236}">
                <a16:creationId xmlns:a16="http://schemas.microsoft.com/office/drawing/2014/main" id="{1B4B6840-27CE-4C8C-9F09-132D0D95FADA}"/>
              </a:ext>
            </a:extLst>
          </p:cNvPr>
          <p:cNvSpPr/>
          <p:nvPr/>
        </p:nvSpPr>
        <p:spPr>
          <a:xfrm>
            <a:off x="306882" y="4272474"/>
            <a:ext cx="3928170" cy="2233653"/>
          </a:xfrm>
          <a:prstGeom prst="wedgeRoundRectCallout">
            <a:avLst>
              <a:gd name="adj1" fmla="val 64650"/>
              <a:gd name="adj2" fmla="val -204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id="{129A5BA0-820B-44F2-9D5B-64A055DD0FB0}"/>
              </a:ext>
            </a:extLst>
          </p:cNvPr>
          <p:cNvSpPr txBox="1"/>
          <p:nvPr/>
        </p:nvSpPr>
        <p:spPr>
          <a:xfrm>
            <a:off x="363073" y="4523219"/>
            <a:ext cx="3766706" cy="1754326"/>
          </a:xfrm>
          <a:prstGeom prst="rect">
            <a:avLst/>
          </a:prstGeom>
          <a:noFill/>
          <a:ln>
            <a:noFill/>
          </a:ln>
        </p:spPr>
        <p:txBody>
          <a:bodyPr wrap="square" rtlCol="0">
            <a:spAutoFit/>
          </a:bodyPr>
          <a:lstStyle/>
          <a:p>
            <a:pPr algn="ctr"/>
            <a:r>
              <a:rPr lang="es-ES" dirty="0">
                <a:solidFill>
                  <a:srgbClr val="002060"/>
                </a:solidFill>
                <a:latin typeface="Gilmer" panose="00000500000000000000" pitchFamily="50" charset="0"/>
                <a:cs typeface="Aharoni" panose="020B0604020202020204" pitchFamily="2" charset="-79"/>
              </a:rPr>
              <a:t>Si pinchas </a:t>
            </a:r>
            <a:r>
              <a:rPr lang="es-ES" b="1" dirty="0">
                <a:solidFill>
                  <a:srgbClr val="002060"/>
                </a:solidFill>
                <a:latin typeface="Gilmer" panose="00000500000000000000" pitchFamily="50" charset="0"/>
                <a:cs typeface="Aharoni" panose="020B0604020202020204" pitchFamily="2" charset="-79"/>
              </a:rPr>
              <a:t>“Ver detalle de resultado” </a:t>
            </a:r>
            <a:r>
              <a:rPr lang="es-ES" dirty="0">
                <a:solidFill>
                  <a:srgbClr val="002060"/>
                </a:solidFill>
                <a:latin typeface="Gilmer" panose="00000500000000000000" pitchFamily="50" charset="0"/>
                <a:cs typeface="Aharoni" panose="020B0604020202020204" pitchFamily="2" charset="-79"/>
              </a:rPr>
              <a:t>podrás visualizar los establecimientos que agregaste a tu listado de preferencias, y el lugar que ocupas en las listas de espera. </a:t>
            </a:r>
            <a:endParaRPr lang="es-ES" sz="1100" b="1" u="sng" dirty="0">
              <a:solidFill>
                <a:srgbClr val="FF0000"/>
              </a:solidFill>
              <a:latin typeface="Gilmer" panose="00000500000000000000" pitchFamily="50" charset="0"/>
              <a:cs typeface="Aharoni" panose="020B0604020202020204" pitchFamily="2" charset="-79"/>
            </a:endParaRPr>
          </a:p>
        </p:txBody>
      </p:sp>
      <p:pic>
        <p:nvPicPr>
          <p:cNvPr id="22" name="Picture 4" descr="Resultado de imagen para laptop png">
            <a:extLst>
              <a:ext uri="{FF2B5EF4-FFF2-40B4-BE49-F238E27FC236}">
                <a16:creationId xmlns:a16="http://schemas.microsoft.com/office/drawing/2014/main" id="{7C11BFD5-D5A6-4AB2-8DFD-E8B85F585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537" y="1916141"/>
            <a:ext cx="9474405" cy="616831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E4C24ECD-3CD1-4C46-ABDE-ED160312727D}"/>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pic>
        <p:nvPicPr>
          <p:cNvPr id="3" name="Imagen 2">
            <a:extLst>
              <a:ext uri="{FF2B5EF4-FFF2-40B4-BE49-F238E27FC236}">
                <a16:creationId xmlns:a16="http://schemas.microsoft.com/office/drawing/2014/main" id="{4AFA937F-F467-47DD-AAC0-9BACEB53F83E}"/>
              </a:ext>
            </a:extLst>
          </p:cNvPr>
          <p:cNvPicPr>
            <a:picLocks noChangeAspect="1"/>
          </p:cNvPicPr>
          <p:nvPr/>
        </p:nvPicPr>
        <p:blipFill rotWithShape="1">
          <a:blip r:embed="rId5"/>
          <a:srcRect l="42013" t="29511" r="40534" b="51826"/>
          <a:stretch/>
        </p:blipFill>
        <p:spPr>
          <a:xfrm>
            <a:off x="995221" y="1770857"/>
            <a:ext cx="3135265" cy="1750110"/>
          </a:xfrm>
          <a:prstGeom prst="rect">
            <a:avLst/>
          </a:prstGeom>
        </p:spPr>
      </p:pic>
      <p:pic>
        <p:nvPicPr>
          <p:cNvPr id="7" name="Gráfico 6">
            <a:extLst>
              <a:ext uri="{FF2B5EF4-FFF2-40B4-BE49-F238E27FC236}">
                <a16:creationId xmlns:a16="http://schemas.microsoft.com/office/drawing/2014/main" id="{3BADEEA4-226D-4ABA-8454-465B80D0C4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944" y="1513430"/>
            <a:ext cx="1072616" cy="1072616"/>
          </a:xfrm>
          <a:prstGeom prst="rect">
            <a:avLst/>
          </a:prstGeom>
        </p:spPr>
      </p:pic>
      <p:pic>
        <p:nvPicPr>
          <p:cNvPr id="21" name="Marcador de contenido 45" descr="Imagen que contiene dibujo&#10;&#10;Descripción generada automáticamente">
            <a:extLst>
              <a:ext uri="{FF2B5EF4-FFF2-40B4-BE49-F238E27FC236}">
                <a16:creationId xmlns:a16="http://schemas.microsoft.com/office/drawing/2014/main" id="{987BECD3-FF2D-4FE5-A7E7-3BC8135D20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8223" y="3072343"/>
            <a:ext cx="701341" cy="897247"/>
          </a:xfrm>
          <a:prstGeom prst="rect">
            <a:avLst/>
          </a:prstGeom>
        </p:spPr>
      </p:pic>
      <p:pic>
        <p:nvPicPr>
          <p:cNvPr id="6" name="Imagen 5">
            <a:extLst>
              <a:ext uri="{FF2B5EF4-FFF2-40B4-BE49-F238E27FC236}">
                <a16:creationId xmlns:a16="http://schemas.microsoft.com/office/drawing/2014/main" id="{E4EB3318-0BD9-4308-99EA-3868215B2D71}"/>
              </a:ext>
            </a:extLst>
          </p:cNvPr>
          <p:cNvPicPr>
            <a:picLocks noChangeAspect="1"/>
          </p:cNvPicPr>
          <p:nvPr/>
        </p:nvPicPr>
        <p:blipFill>
          <a:blip r:embed="rId9"/>
          <a:stretch>
            <a:fillRect/>
          </a:stretch>
        </p:blipFill>
        <p:spPr>
          <a:xfrm>
            <a:off x="5190894" y="2181712"/>
            <a:ext cx="6492074" cy="3743333"/>
          </a:xfrm>
          <a:prstGeom prst="rect">
            <a:avLst/>
          </a:prstGeom>
        </p:spPr>
      </p:pic>
      <p:pic>
        <p:nvPicPr>
          <p:cNvPr id="19" name="Marcador de contenido 28">
            <a:extLst>
              <a:ext uri="{FF2B5EF4-FFF2-40B4-BE49-F238E27FC236}">
                <a16:creationId xmlns:a16="http://schemas.microsoft.com/office/drawing/2014/main" id="{DA73448D-51DC-47EB-AD5A-24D19614D7B9}"/>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rot="9709834" flipV="1">
            <a:off x="11045926" y="3761832"/>
            <a:ext cx="1193741" cy="928177"/>
          </a:xfrm>
        </p:spPr>
      </p:pic>
      <p:sp>
        <p:nvSpPr>
          <p:cNvPr id="20" name="Elipse 19">
            <a:extLst>
              <a:ext uri="{FF2B5EF4-FFF2-40B4-BE49-F238E27FC236}">
                <a16:creationId xmlns:a16="http://schemas.microsoft.com/office/drawing/2014/main" id="{A0727433-D843-4790-AB13-22317CE90D21}"/>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388A2DF5-A234-4CCF-B83B-99456B69E1BB}"/>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cxnSp>
        <p:nvCxnSpPr>
          <p:cNvPr id="24" name="Conector recto de flecha 23">
            <a:extLst>
              <a:ext uri="{FF2B5EF4-FFF2-40B4-BE49-F238E27FC236}">
                <a16:creationId xmlns:a16="http://schemas.microsoft.com/office/drawing/2014/main" id="{85D5DB47-938A-4F81-A20B-80D111A214F0}"/>
              </a:ext>
            </a:extLst>
          </p:cNvPr>
          <p:cNvCxnSpPr/>
          <p:nvPr/>
        </p:nvCxnSpPr>
        <p:spPr>
          <a:xfrm>
            <a:off x="7859787" y="4375712"/>
            <a:ext cx="1351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141FCF6D-6FB5-4B3E-A94B-789B6FDEF185}"/>
              </a:ext>
            </a:extLst>
          </p:cNvPr>
          <p:cNvCxnSpPr/>
          <p:nvPr/>
        </p:nvCxnSpPr>
        <p:spPr>
          <a:xfrm>
            <a:off x="8349259" y="4504804"/>
            <a:ext cx="1351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EEF36814-21B4-4DC3-8A3D-361C9C214712}"/>
              </a:ext>
            </a:extLst>
          </p:cNvPr>
          <p:cNvCxnSpPr/>
          <p:nvPr/>
        </p:nvCxnSpPr>
        <p:spPr>
          <a:xfrm>
            <a:off x="8240982" y="4636461"/>
            <a:ext cx="1351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FC1FE6F4-4C6E-47DD-BC63-98E23A030116}"/>
              </a:ext>
            </a:extLst>
          </p:cNvPr>
          <p:cNvSpPr/>
          <p:nvPr/>
        </p:nvSpPr>
        <p:spPr>
          <a:xfrm>
            <a:off x="7956950" y="5965761"/>
            <a:ext cx="1042738" cy="240366"/>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5338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Picture 4" descr="Resultado de imagen para laptop png">
            <a:extLst>
              <a:ext uri="{FF2B5EF4-FFF2-40B4-BE49-F238E27FC236}">
                <a16:creationId xmlns:a16="http://schemas.microsoft.com/office/drawing/2014/main" id="{C683AF72-F964-4F1D-AE60-8F028C44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3" y="1359268"/>
            <a:ext cx="14053457" cy="761629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6748C67-2BEA-4451-9C2E-7AB67FF2029A}"/>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pic>
        <p:nvPicPr>
          <p:cNvPr id="7" name="Imagen 6">
            <a:extLst>
              <a:ext uri="{FF2B5EF4-FFF2-40B4-BE49-F238E27FC236}">
                <a16:creationId xmlns:a16="http://schemas.microsoft.com/office/drawing/2014/main" id="{8634345E-6250-4634-AEB6-31D9D832ACE6}"/>
              </a:ext>
            </a:extLst>
          </p:cNvPr>
          <p:cNvPicPr>
            <a:picLocks noChangeAspect="1"/>
          </p:cNvPicPr>
          <p:nvPr/>
        </p:nvPicPr>
        <p:blipFill>
          <a:blip r:embed="rId5"/>
          <a:stretch>
            <a:fillRect/>
          </a:stretch>
        </p:blipFill>
        <p:spPr>
          <a:xfrm>
            <a:off x="1567543" y="1590848"/>
            <a:ext cx="9361714" cy="4718094"/>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557872">
            <a:off x="6808474" y="2656576"/>
            <a:ext cx="1099141" cy="970230"/>
          </a:xfrm>
        </p:spPr>
      </p:pic>
      <p:sp>
        <p:nvSpPr>
          <p:cNvPr id="3" name="Rectángulo 2">
            <a:extLst>
              <a:ext uri="{FF2B5EF4-FFF2-40B4-BE49-F238E27FC236}">
                <a16:creationId xmlns:a16="http://schemas.microsoft.com/office/drawing/2014/main" id="{81551559-E0EA-41F2-B29D-B2A3BFA6FAED}"/>
              </a:ext>
            </a:extLst>
          </p:cNvPr>
          <p:cNvSpPr/>
          <p:nvPr/>
        </p:nvSpPr>
        <p:spPr>
          <a:xfrm>
            <a:off x="8012792" y="3207657"/>
            <a:ext cx="2277837" cy="501568"/>
          </a:xfrm>
          <a:custGeom>
            <a:avLst/>
            <a:gdLst>
              <a:gd name="connsiteX0" fmla="*/ 0 w 2277837"/>
              <a:gd name="connsiteY0" fmla="*/ 0 h 501568"/>
              <a:gd name="connsiteX1" fmla="*/ 615016 w 2277837"/>
              <a:gd name="connsiteY1" fmla="*/ 0 h 501568"/>
              <a:gd name="connsiteX2" fmla="*/ 1230032 w 2277837"/>
              <a:gd name="connsiteY2" fmla="*/ 0 h 501568"/>
              <a:gd name="connsiteX3" fmla="*/ 1731156 w 2277837"/>
              <a:gd name="connsiteY3" fmla="*/ 0 h 501568"/>
              <a:gd name="connsiteX4" fmla="*/ 2277837 w 2277837"/>
              <a:gd name="connsiteY4" fmla="*/ 0 h 501568"/>
              <a:gd name="connsiteX5" fmla="*/ 2277837 w 2277837"/>
              <a:gd name="connsiteY5" fmla="*/ 501568 h 501568"/>
              <a:gd name="connsiteX6" fmla="*/ 1776713 w 2277837"/>
              <a:gd name="connsiteY6" fmla="*/ 501568 h 501568"/>
              <a:gd name="connsiteX7" fmla="*/ 1252810 w 2277837"/>
              <a:gd name="connsiteY7" fmla="*/ 501568 h 501568"/>
              <a:gd name="connsiteX8" fmla="*/ 751686 w 2277837"/>
              <a:gd name="connsiteY8" fmla="*/ 501568 h 501568"/>
              <a:gd name="connsiteX9" fmla="*/ 0 w 2277837"/>
              <a:gd name="connsiteY9" fmla="*/ 501568 h 501568"/>
              <a:gd name="connsiteX10" fmla="*/ 0 w 2277837"/>
              <a:gd name="connsiteY10" fmla="*/ 0 h 5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7837" h="501568" extrusionOk="0">
                <a:moveTo>
                  <a:pt x="0" y="0"/>
                </a:moveTo>
                <a:cubicBezTo>
                  <a:pt x="137800" y="-6684"/>
                  <a:pt x="349231" y="65376"/>
                  <a:pt x="615016" y="0"/>
                </a:cubicBezTo>
                <a:cubicBezTo>
                  <a:pt x="880801" y="-65376"/>
                  <a:pt x="948069" y="1628"/>
                  <a:pt x="1230032" y="0"/>
                </a:cubicBezTo>
                <a:cubicBezTo>
                  <a:pt x="1511995" y="-1628"/>
                  <a:pt x="1542375" y="3036"/>
                  <a:pt x="1731156" y="0"/>
                </a:cubicBezTo>
                <a:cubicBezTo>
                  <a:pt x="1919937" y="-3036"/>
                  <a:pt x="2044581" y="44359"/>
                  <a:pt x="2277837" y="0"/>
                </a:cubicBezTo>
                <a:cubicBezTo>
                  <a:pt x="2286229" y="101204"/>
                  <a:pt x="2255277" y="271462"/>
                  <a:pt x="2277837" y="501568"/>
                </a:cubicBezTo>
                <a:cubicBezTo>
                  <a:pt x="2099828" y="513067"/>
                  <a:pt x="1967774" y="466212"/>
                  <a:pt x="1776713" y="501568"/>
                </a:cubicBezTo>
                <a:cubicBezTo>
                  <a:pt x="1585652" y="536924"/>
                  <a:pt x="1361478" y="447464"/>
                  <a:pt x="1252810" y="501568"/>
                </a:cubicBezTo>
                <a:cubicBezTo>
                  <a:pt x="1144142" y="555672"/>
                  <a:pt x="991180" y="473616"/>
                  <a:pt x="751686" y="501568"/>
                </a:cubicBezTo>
                <a:cubicBezTo>
                  <a:pt x="512192" y="529520"/>
                  <a:pt x="250530" y="452522"/>
                  <a:pt x="0" y="501568"/>
                </a:cubicBezTo>
                <a:cubicBezTo>
                  <a:pt x="-30850" y="278338"/>
                  <a:pt x="12234" y="230813"/>
                  <a:pt x="0" y="0"/>
                </a:cubicBezTo>
                <a:close/>
              </a:path>
            </a:pathLst>
          </a:custGeom>
          <a:noFill/>
          <a:ln w="5715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81483C5-937D-4C38-9F5C-B3FE5C82B472}"/>
              </a:ext>
            </a:extLst>
          </p:cNvPr>
          <p:cNvSpPr txBox="1"/>
          <p:nvPr/>
        </p:nvSpPr>
        <p:spPr>
          <a:xfrm rot="21123381">
            <a:off x="3862506" y="2279970"/>
            <a:ext cx="3746167" cy="830997"/>
          </a:xfrm>
          <a:custGeom>
            <a:avLst/>
            <a:gdLst>
              <a:gd name="connsiteX0" fmla="*/ 0 w 3746167"/>
              <a:gd name="connsiteY0" fmla="*/ 0 h 830997"/>
              <a:gd name="connsiteX1" fmla="*/ 3746167 w 3746167"/>
              <a:gd name="connsiteY1" fmla="*/ 0 h 830997"/>
              <a:gd name="connsiteX2" fmla="*/ 3746167 w 3746167"/>
              <a:gd name="connsiteY2" fmla="*/ 830997 h 830997"/>
              <a:gd name="connsiteX3" fmla="*/ 0 w 3746167"/>
              <a:gd name="connsiteY3" fmla="*/ 830997 h 830997"/>
              <a:gd name="connsiteX4" fmla="*/ 0 w 3746167"/>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67" h="830997" extrusionOk="0">
                <a:moveTo>
                  <a:pt x="0" y="0"/>
                </a:moveTo>
                <a:cubicBezTo>
                  <a:pt x="1623404" y="-143362"/>
                  <a:pt x="2918482" y="92465"/>
                  <a:pt x="3746167" y="0"/>
                </a:cubicBezTo>
                <a:cubicBezTo>
                  <a:pt x="3708238" y="104153"/>
                  <a:pt x="3741642" y="708396"/>
                  <a:pt x="3746167" y="830997"/>
                </a:cubicBezTo>
                <a:cubicBezTo>
                  <a:pt x="2250666" y="722344"/>
                  <a:pt x="809194" y="933100"/>
                  <a:pt x="0" y="830997"/>
                </a:cubicBezTo>
                <a:cubicBezTo>
                  <a:pt x="53852" y="603337"/>
                  <a:pt x="-47111" y="253537"/>
                  <a:pt x="0" y="0"/>
                </a:cubicBezTo>
                <a:close/>
              </a:path>
            </a:pathLst>
          </a:custGeom>
          <a:noFill/>
          <a:ln w="38100">
            <a:noFill/>
            <a:extLst>
              <a:ext uri="{C807C97D-BFC1-408E-A445-0C87EB9F89A2}">
                <ask:lineSketchStyleProps xmlns:ask="http://schemas.microsoft.com/office/drawing/2018/sketchyshapes" sd="1625647967">
                  <a:prstGeom prst="rect">
                    <a:avLst/>
                  </a:prstGeom>
                  <ask:type>
                    <ask:lineSketchCurved/>
                  </ask:type>
                </ask:lineSketchStyleProps>
              </a:ext>
            </a:extLst>
          </a:ln>
        </p:spPr>
        <p:txBody>
          <a:bodyPr wrap="square" rtlCol="0">
            <a:spAutoFit/>
          </a:bodyPr>
          <a:lstStyle/>
          <a:p>
            <a:pPr algn="ctr"/>
            <a:r>
              <a:rPr lang="es-ES" sz="2400" dirty="0">
                <a:solidFill>
                  <a:srgbClr val="FF0000"/>
                </a:solidFill>
                <a:latin typeface="Gilmer Heavy" panose="00000900000000000000" pitchFamily="50" charset="0"/>
              </a:rPr>
              <a:t>¿Qué pasa si </a:t>
            </a:r>
            <a:r>
              <a:rPr lang="es-ES" sz="2400" dirty="0">
                <a:solidFill>
                  <a:schemeClr val="accent6"/>
                </a:solidFill>
                <a:latin typeface="Gilmer Heavy" panose="00000900000000000000" pitchFamily="50" charset="0"/>
              </a:rPr>
              <a:t>ACEPTO</a:t>
            </a:r>
            <a:r>
              <a:rPr lang="es-ES" sz="2400" dirty="0">
                <a:solidFill>
                  <a:srgbClr val="FF0000"/>
                </a:solidFill>
                <a:latin typeface="Gilmer Heavy" panose="00000900000000000000" pitchFamily="50" charset="0"/>
              </a:rPr>
              <a:t> el resultado?</a:t>
            </a:r>
            <a:endParaRPr lang="es-CL" sz="2400" dirty="0">
              <a:solidFill>
                <a:srgbClr val="FF0000"/>
              </a:solidFill>
              <a:latin typeface="Gilmer Heavy" panose="00000900000000000000" pitchFamily="50" charset="0"/>
            </a:endParaRPr>
          </a:p>
        </p:txBody>
      </p:sp>
      <p:sp>
        <p:nvSpPr>
          <p:cNvPr id="14" name="Elipse 13">
            <a:extLst>
              <a:ext uri="{FF2B5EF4-FFF2-40B4-BE49-F238E27FC236}">
                <a16:creationId xmlns:a16="http://schemas.microsoft.com/office/drawing/2014/main" id="{3F07D904-A842-48B5-AD11-D44932E1BE9C}"/>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59109FA8-6DED-4AF2-8164-05DD19ED4FF9}"/>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sp>
        <p:nvSpPr>
          <p:cNvPr id="6" name="Rectángulo 5">
            <a:extLst>
              <a:ext uri="{FF2B5EF4-FFF2-40B4-BE49-F238E27FC236}">
                <a16:creationId xmlns:a16="http://schemas.microsoft.com/office/drawing/2014/main" id="{DDE91504-81C6-411A-9AD4-477FDF2F2EA0}"/>
              </a:ext>
            </a:extLst>
          </p:cNvPr>
          <p:cNvSpPr/>
          <p:nvPr/>
        </p:nvSpPr>
        <p:spPr>
          <a:xfrm>
            <a:off x="5512033" y="6401591"/>
            <a:ext cx="1458610" cy="242726"/>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4173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1652588"/>
            <a:ext cx="5020128" cy="4572970"/>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155447" y="2038627"/>
            <a:ext cx="4671190" cy="3877985"/>
          </a:xfrm>
          <a:prstGeom prst="rect">
            <a:avLst/>
          </a:prstGeom>
          <a:noFill/>
          <a:ln>
            <a:noFill/>
          </a:ln>
        </p:spPr>
        <p:txBody>
          <a:bodyPr wrap="square" rtlCol="0">
            <a:spAutoFit/>
          </a:bodyPr>
          <a:lstStyle/>
          <a:p>
            <a:pPr lvl="0"/>
            <a:r>
              <a:rPr lang="es-ES" sz="2800" b="1" dirty="0">
                <a:solidFill>
                  <a:schemeClr val="accent6"/>
                </a:solidFill>
                <a:latin typeface="Gilmer Heavy" panose="00000900000000000000" pitchFamily="50" charset="0"/>
              </a:rPr>
              <a:t>SE TE PREGUNTARÁ SI QUIERES ACTIVAR LAS LISTAS DE ESPERA</a:t>
            </a:r>
          </a:p>
          <a:p>
            <a:pPr lvl="0"/>
            <a:endParaRPr lang="es-CL" dirty="0">
              <a:solidFill>
                <a:srgbClr val="002060"/>
              </a:solidFill>
              <a:latin typeface="Gilmer Medium" panose="00000700000000000000" pitchFamily="50" charset="0"/>
            </a:endParaRPr>
          </a:p>
          <a:p>
            <a:pPr marL="285750" indent="-285750">
              <a:buFont typeface="Arial" panose="020B0604020202020204" pitchFamily="34" charset="0"/>
              <a:buChar char="•"/>
            </a:pPr>
            <a:r>
              <a:rPr lang="es-ES" dirty="0">
                <a:solidFill>
                  <a:schemeClr val="accent6"/>
                </a:solidFill>
                <a:latin typeface="Gilmer Heavy" panose="00000900000000000000" pitchFamily="50" charset="0"/>
              </a:rPr>
              <a:t>Si activas las listas de espera y corren</a:t>
            </a:r>
            <a:r>
              <a:rPr lang="es-ES" dirty="0">
                <a:solidFill>
                  <a:srgbClr val="002060"/>
                </a:solidFill>
                <a:latin typeface="Gilmer Medium" panose="00000700000000000000" pitchFamily="50" charset="0"/>
              </a:rPr>
              <a:t>, el postulante podría ser admitido en alguno de los establecimientos de sus primeras preferencias en su listado.</a:t>
            </a:r>
            <a:endParaRPr lang="es-CL" dirty="0">
              <a:solidFill>
                <a:srgbClr val="002060"/>
              </a:solidFill>
              <a:latin typeface="Gilmer Medium" panose="00000700000000000000" pitchFamily="50" charset="0"/>
            </a:endParaRPr>
          </a:p>
          <a:p>
            <a:pPr marL="285750" indent="-285750">
              <a:buFont typeface="Arial" panose="020B0604020202020204" pitchFamily="34" charset="0"/>
              <a:buChar char="•"/>
            </a:pPr>
            <a:r>
              <a:rPr lang="es-ES" dirty="0">
                <a:solidFill>
                  <a:srgbClr val="FF0000"/>
                </a:solidFill>
                <a:latin typeface="Gilmer Medium" panose="00000700000000000000" pitchFamily="50" charset="0"/>
              </a:rPr>
              <a:t>Si la lista de espera no corre</a:t>
            </a:r>
            <a:r>
              <a:rPr lang="es-ES" dirty="0">
                <a:solidFill>
                  <a:srgbClr val="002060"/>
                </a:solidFill>
                <a:latin typeface="Gilmer Medium" panose="00000700000000000000" pitchFamily="50" charset="0"/>
              </a:rPr>
              <a:t>, el postulante mantiene el cupo en el establecimiento que está aceptando.</a:t>
            </a:r>
            <a:endParaRPr lang="es-CL"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5DA66AAE-608F-4CBE-8CB7-0C677CF6145F}"/>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pic>
        <p:nvPicPr>
          <p:cNvPr id="19" name="Imagen 18">
            <a:extLst>
              <a:ext uri="{FF2B5EF4-FFF2-40B4-BE49-F238E27FC236}">
                <a16:creationId xmlns:a16="http://schemas.microsoft.com/office/drawing/2014/main" id="{35ED1E5E-2CAA-4FA9-94D8-F17958F2E8A1}"/>
              </a:ext>
            </a:extLst>
          </p:cNvPr>
          <p:cNvPicPr>
            <a:picLocks noChangeAspect="1"/>
          </p:cNvPicPr>
          <p:nvPr/>
        </p:nvPicPr>
        <p:blipFill>
          <a:blip r:embed="rId5"/>
          <a:stretch>
            <a:fillRect/>
          </a:stretch>
        </p:blipFill>
        <p:spPr>
          <a:xfrm>
            <a:off x="598136" y="2313608"/>
            <a:ext cx="5521903" cy="3136201"/>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104571" y="3106057"/>
            <a:ext cx="2481943" cy="2061029"/>
          </a:xfrm>
          <a:custGeom>
            <a:avLst/>
            <a:gdLst>
              <a:gd name="connsiteX0" fmla="*/ 0 w 2481943"/>
              <a:gd name="connsiteY0" fmla="*/ 0 h 2061029"/>
              <a:gd name="connsiteX1" fmla="*/ 546027 w 2481943"/>
              <a:gd name="connsiteY1" fmla="*/ 0 h 2061029"/>
              <a:gd name="connsiteX2" fmla="*/ 1092055 w 2481943"/>
              <a:gd name="connsiteY2" fmla="*/ 0 h 2061029"/>
              <a:gd name="connsiteX3" fmla="*/ 1513985 w 2481943"/>
              <a:gd name="connsiteY3" fmla="*/ 0 h 2061029"/>
              <a:gd name="connsiteX4" fmla="*/ 2060013 w 2481943"/>
              <a:gd name="connsiteY4" fmla="*/ 0 h 2061029"/>
              <a:gd name="connsiteX5" fmla="*/ 2481943 w 2481943"/>
              <a:gd name="connsiteY5" fmla="*/ 0 h 2061029"/>
              <a:gd name="connsiteX6" fmla="*/ 2481943 w 2481943"/>
              <a:gd name="connsiteY6" fmla="*/ 474037 h 2061029"/>
              <a:gd name="connsiteX7" fmla="*/ 2481943 w 2481943"/>
              <a:gd name="connsiteY7" fmla="*/ 1030515 h 2061029"/>
              <a:gd name="connsiteX8" fmla="*/ 2481943 w 2481943"/>
              <a:gd name="connsiteY8" fmla="*/ 1566382 h 2061029"/>
              <a:gd name="connsiteX9" fmla="*/ 2481943 w 2481943"/>
              <a:gd name="connsiteY9" fmla="*/ 2061029 h 2061029"/>
              <a:gd name="connsiteX10" fmla="*/ 1960735 w 2481943"/>
              <a:gd name="connsiteY10" fmla="*/ 2061029 h 2061029"/>
              <a:gd name="connsiteX11" fmla="*/ 1538805 w 2481943"/>
              <a:gd name="connsiteY11" fmla="*/ 2061029 h 2061029"/>
              <a:gd name="connsiteX12" fmla="*/ 1042416 w 2481943"/>
              <a:gd name="connsiteY12" fmla="*/ 2061029 h 2061029"/>
              <a:gd name="connsiteX13" fmla="*/ 521208 w 2481943"/>
              <a:gd name="connsiteY13" fmla="*/ 2061029 h 2061029"/>
              <a:gd name="connsiteX14" fmla="*/ 0 w 2481943"/>
              <a:gd name="connsiteY14" fmla="*/ 2061029 h 2061029"/>
              <a:gd name="connsiteX15" fmla="*/ 0 w 2481943"/>
              <a:gd name="connsiteY15" fmla="*/ 1545772 h 2061029"/>
              <a:gd name="connsiteX16" fmla="*/ 0 w 2481943"/>
              <a:gd name="connsiteY16" fmla="*/ 1092345 h 2061029"/>
              <a:gd name="connsiteX17" fmla="*/ 0 w 2481943"/>
              <a:gd name="connsiteY17" fmla="*/ 556478 h 2061029"/>
              <a:gd name="connsiteX18" fmla="*/ 0 w 2481943"/>
              <a:gd name="connsiteY18" fmla="*/ 0 h 206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1943" h="2061029" extrusionOk="0">
                <a:moveTo>
                  <a:pt x="0" y="0"/>
                </a:moveTo>
                <a:cubicBezTo>
                  <a:pt x="126507" y="-20959"/>
                  <a:pt x="370261" y="63807"/>
                  <a:pt x="546027" y="0"/>
                </a:cubicBezTo>
                <a:cubicBezTo>
                  <a:pt x="721793" y="-63807"/>
                  <a:pt x="853558" y="21362"/>
                  <a:pt x="1092055" y="0"/>
                </a:cubicBezTo>
                <a:cubicBezTo>
                  <a:pt x="1330552" y="-21362"/>
                  <a:pt x="1328271" y="30703"/>
                  <a:pt x="1513985" y="0"/>
                </a:cubicBezTo>
                <a:cubicBezTo>
                  <a:pt x="1699699" y="-30703"/>
                  <a:pt x="1895337" y="59926"/>
                  <a:pt x="2060013" y="0"/>
                </a:cubicBezTo>
                <a:cubicBezTo>
                  <a:pt x="2224689" y="-59926"/>
                  <a:pt x="2340989" y="2491"/>
                  <a:pt x="2481943" y="0"/>
                </a:cubicBezTo>
                <a:cubicBezTo>
                  <a:pt x="2506084" y="210203"/>
                  <a:pt x="2473218" y="295929"/>
                  <a:pt x="2481943" y="474037"/>
                </a:cubicBezTo>
                <a:cubicBezTo>
                  <a:pt x="2490668" y="652145"/>
                  <a:pt x="2442865" y="753367"/>
                  <a:pt x="2481943" y="1030515"/>
                </a:cubicBezTo>
                <a:cubicBezTo>
                  <a:pt x="2521021" y="1307663"/>
                  <a:pt x="2472012" y="1349967"/>
                  <a:pt x="2481943" y="1566382"/>
                </a:cubicBezTo>
                <a:cubicBezTo>
                  <a:pt x="2491874" y="1782797"/>
                  <a:pt x="2450266" y="1822957"/>
                  <a:pt x="2481943" y="2061029"/>
                </a:cubicBezTo>
                <a:cubicBezTo>
                  <a:pt x="2232614" y="2115769"/>
                  <a:pt x="2103689" y="2053382"/>
                  <a:pt x="1960735" y="2061029"/>
                </a:cubicBezTo>
                <a:cubicBezTo>
                  <a:pt x="1817781" y="2068676"/>
                  <a:pt x="1713392" y="2059650"/>
                  <a:pt x="1538805" y="2061029"/>
                </a:cubicBezTo>
                <a:cubicBezTo>
                  <a:pt x="1364218" y="2062408"/>
                  <a:pt x="1219746" y="2009969"/>
                  <a:pt x="1042416" y="2061029"/>
                </a:cubicBezTo>
                <a:cubicBezTo>
                  <a:pt x="865086" y="2112089"/>
                  <a:pt x="629186" y="2014997"/>
                  <a:pt x="521208" y="2061029"/>
                </a:cubicBezTo>
                <a:cubicBezTo>
                  <a:pt x="413230" y="2107061"/>
                  <a:pt x="215546" y="2003600"/>
                  <a:pt x="0" y="2061029"/>
                </a:cubicBezTo>
                <a:cubicBezTo>
                  <a:pt x="-55348" y="1886896"/>
                  <a:pt x="50917" y="1681972"/>
                  <a:pt x="0" y="1545772"/>
                </a:cubicBezTo>
                <a:cubicBezTo>
                  <a:pt x="-50917" y="1409572"/>
                  <a:pt x="37930" y="1307239"/>
                  <a:pt x="0" y="1092345"/>
                </a:cubicBezTo>
                <a:cubicBezTo>
                  <a:pt x="-37930" y="877451"/>
                  <a:pt x="4867" y="686222"/>
                  <a:pt x="0" y="556478"/>
                </a:cubicBezTo>
                <a:cubicBezTo>
                  <a:pt x="-4867" y="426734"/>
                  <a:pt x="15979" y="184402"/>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420" y="4769483"/>
            <a:ext cx="408743" cy="522917"/>
          </a:xfrm>
          <a:prstGeom prst="rect">
            <a:avLst/>
          </a:prstGeom>
        </p:spPr>
      </p:pic>
      <p:sp>
        <p:nvSpPr>
          <p:cNvPr id="20" name="Elipse 19">
            <a:extLst>
              <a:ext uri="{FF2B5EF4-FFF2-40B4-BE49-F238E27FC236}">
                <a16:creationId xmlns:a16="http://schemas.microsoft.com/office/drawing/2014/main" id="{D25F74C5-26D4-412E-B8FB-0980B811BF9C}"/>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2CD8575A-A73A-4879-B45D-5D70AC7F2605}"/>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sp>
        <p:nvSpPr>
          <p:cNvPr id="6" name="Rectángulo 5">
            <a:extLst>
              <a:ext uri="{FF2B5EF4-FFF2-40B4-BE49-F238E27FC236}">
                <a16:creationId xmlns:a16="http://schemas.microsoft.com/office/drawing/2014/main" id="{1C372C9A-ABE5-4A50-A906-296D0F7DE34F}"/>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482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64038" y="270148"/>
            <a:ext cx="11402373" cy="8421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5046175" y="359148"/>
            <a:ext cx="1819729" cy="646331"/>
          </a:xfrm>
          <a:prstGeom prst="rect">
            <a:avLst/>
          </a:prstGeom>
          <a:noFill/>
          <a:ln>
            <a:noFill/>
          </a:ln>
        </p:spPr>
        <p:txBody>
          <a:bodyPr wrap="none" rtlCol="0">
            <a:spAutoFit/>
          </a:bodyPr>
          <a:lstStyle/>
          <a:p>
            <a:pPr algn="ctr"/>
            <a:r>
              <a:rPr lang="es-ES" sz="3600" b="1" dirty="0">
                <a:solidFill>
                  <a:schemeClr val="bg1"/>
                </a:solidFill>
                <a:latin typeface="Gilmer Heavy" panose="00000900000000000000" pitchFamily="50" charset="0"/>
                <a:cs typeface="Aharoni" panose="020B0604020202020204" pitchFamily="2" charset="-79"/>
              </a:rPr>
              <a:t>TEMAS</a:t>
            </a:r>
            <a:endParaRPr lang="es-CL" sz="3600" b="1" dirty="0">
              <a:solidFill>
                <a:schemeClr val="bg1"/>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375929" y="1110038"/>
            <a:ext cx="11402373" cy="547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BC886AEF-2D0C-47C5-81F5-B67C5663F7C3}"/>
              </a:ext>
            </a:extLst>
          </p:cNvPr>
          <p:cNvSpPr/>
          <p:nvPr/>
        </p:nvSpPr>
        <p:spPr>
          <a:xfrm>
            <a:off x="375929" y="1535647"/>
            <a:ext cx="11402373" cy="9031447"/>
          </a:xfrm>
          <a:prstGeom prst="rect">
            <a:avLst/>
          </a:prstGeom>
        </p:spPr>
        <p:txBody>
          <a:bodyPr wrap="square">
            <a:spAutoFit/>
          </a:bodyPr>
          <a:lstStyle/>
          <a:p>
            <a:pPr marL="685800" indent="-457200">
              <a:lnSpc>
                <a:spcPct val="107000"/>
              </a:lnSpc>
              <a:spcAft>
                <a:spcPts val="800"/>
              </a:spcAft>
              <a:buAutoNum type="arabicPeriod"/>
            </a:pPr>
            <a:r>
              <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rPr>
              <a:t>¿CUÁNDO SE PUBLICAN LOS RESULTADOS DE POSTULACIÓN?</a:t>
            </a:r>
          </a:p>
          <a:p>
            <a:pPr marL="685800" indent="-457200">
              <a:lnSpc>
                <a:spcPct val="107000"/>
              </a:lnSpc>
              <a:spcAft>
                <a:spcPts val="800"/>
              </a:spcAft>
              <a:buAutoNum type="arabicPeriod"/>
            </a:pPr>
            <a:r>
              <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rPr>
              <a:t>¿QUIÉNES PUEDEN REVISAR LOS RESULTADOS?</a:t>
            </a:r>
          </a:p>
          <a:p>
            <a:pPr marL="685800" indent="-457200">
              <a:lnSpc>
                <a:spcPct val="107000"/>
              </a:lnSpc>
              <a:spcAft>
                <a:spcPts val="800"/>
              </a:spcAft>
              <a:buAutoNum type="arabicPeriod"/>
            </a:pPr>
            <a:r>
              <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rPr>
              <a:t>¿CÓMO SE REALIZA ESTE PROCESO? </a:t>
            </a:r>
          </a:p>
          <a:p>
            <a:pPr marL="685800" lvl="1">
              <a:lnSpc>
                <a:spcPct val="107000"/>
              </a:lnSpc>
              <a:spcAft>
                <a:spcPts val="800"/>
              </a:spcAft>
            </a:pPr>
            <a:r>
              <a:rPr lang="es-ES" sz="2000" b="1" u="sng" dirty="0">
                <a:solidFill>
                  <a:srgbClr val="002060"/>
                </a:solidFill>
                <a:latin typeface="Gilmer Bold" panose="00000800000000000000" pitchFamily="50" charset="0"/>
                <a:ea typeface="Calibri" panose="020F0502020204030204" pitchFamily="34" charset="0"/>
                <a:cs typeface="Calibri" panose="020F0502020204030204" pitchFamily="34" charset="0"/>
              </a:rPr>
              <a:t>Posibles resultados:</a:t>
            </a:r>
          </a:p>
          <a:p>
            <a:pPr marL="1143000" lvl="1" indent="-457200">
              <a:lnSpc>
                <a:spcPct val="107000"/>
              </a:lnSpc>
              <a:spcAft>
                <a:spcPts val="800"/>
              </a:spcAft>
              <a:buFont typeface="+mj-lt"/>
              <a:buAutoNum type="alphaUcPeriod"/>
            </a:pPr>
            <a:r>
              <a:rPr lang="es-ES" sz="2000" b="1" dirty="0">
                <a:solidFill>
                  <a:srgbClr val="002060"/>
                </a:solidFill>
                <a:latin typeface="Gilmer" panose="00000500000000000000" pitchFamily="50" charset="0"/>
              </a:rPr>
              <a:t>Admitido en </a:t>
            </a:r>
            <a:r>
              <a:rPr lang="es-ES" sz="2000" dirty="0">
                <a:solidFill>
                  <a:srgbClr val="002060"/>
                </a:solidFill>
                <a:latin typeface="Gilmer Heavy" panose="00000900000000000000" pitchFamily="50" charset="0"/>
              </a:rPr>
              <a:t>primera preferencia </a:t>
            </a:r>
            <a:endParaRPr lang="es-CL" sz="2000" dirty="0">
              <a:solidFill>
                <a:srgbClr val="002060"/>
              </a:solidFill>
              <a:latin typeface="Gilmer Heavy" panose="00000900000000000000" pitchFamily="50" charset="0"/>
            </a:endParaRPr>
          </a:p>
          <a:p>
            <a:pPr marL="1143000" lvl="1" indent="-457200">
              <a:lnSpc>
                <a:spcPct val="107000"/>
              </a:lnSpc>
              <a:spcAft>
                <a:spcPts val="800"/>
              </a:spcAft>
              <a:buFont typeface="+mj-lt"/>
              <a:buAutoNum type="alphaUcPeriod"/>
            </a:pPr>
            <a:r>
              <a:rPr lang="es-ES" sz="2000" b="1" dirty="0">
                <a:solidFill>
                  <a:srgbClr val="002060"/>
                </a:solidFill>
                <a:latin typeface="Gilmer" panose="00000500000000000000" pitchFamily="50" charset="0"/>
              </a:rPr>
              <a:t>Admitido en </a:t>
            </a:r>
            <a:r>
              <a:rPr lang="es-ES" sz="2000" b="1" dirty="0">
                <a:solidFill>
                  <a:srgbClr val="002060"/>
                </a:solidFill>
                <a:latin typeface="Gilmer Heavy" panose="00000900000000000000" pitchFamily="50" charset="0"/>
              </a:rPr>
              <a:t>otra preferencia </a:t>
            </a:r>
            <a:r>
              <a:rPr lang="es-ES" sz="2000" b="1" dirty="0">
                <a:solidFill>
                  <a:srgbClr val="002060"/>
                </a:solidFill>
                <a:latin typeface="Gilmer" panose="00000500000000000000" pitchFamily="50" charset="0"/>
              </a:rPr>
              <a:t>que no sea la primera</a:t>
            </a:r>
            <a:r>
              <a:rPr lang="es-ES" sz="2000" dirty="0">
                <a:solidFill>
                  <a:srgbClr val="002060"/>
                </a:solidFill>
                <a:latin typeface="Gilmer" panose="00000500000000000000" pitchFamily="50" charset="0"/>
              </a:rPr>
              <a:t> </a:t>
            </a:r>
            <a:endParaRPr lang="es-CL" sz="2000" dirty="0">
              <a:solidFill>
                <a:srgbClr val="002060"/>
              </a:solidFill>
              <a:latin typeface="Gilmer" panose="00000500000000000000" pitchFamily="50" charset="0"/>
            </a:endParaRPr>
          </a:p>
          <a:p>
            <a:pPr marL="1143000" lvl="1" indent="-457200">
              <a:lnSpc>
                <a:spcPct val="107000"/>
              </a:lnSpc>
              <a:spcAft>
                <a:spcPts val="800"/>
              </a:spcAft>
              <a:buFont typeface="+mj-lt"/>
              <a:buAutoNum type="alphaUcPeriod"/>
            </a:pPr>
            <a:r>
              <a:rPr lang="es-ES" sz="2000" b="1" dirty="0">
                <a:solidFill>
                  <a:srgbClr val="002060"/>
                </a:solidFill>
                <a:latin typeface="Gilmer Heavy" panose="00000900000000000000" pitchFamily="50" charset="0"/>
              </a:rPr>
              <a:t>Mantiene</a:t>
            </a:r>
            <a:r>
              <a:rPr lang="es-ES" sz="2000" b="1" dirty="0">
                <a:solidFill>
                  <a:srgbClr val="002060"/>
                </a:solidFill>
                <a:latin typeface="Gilmer" panose="00000500000000000000" pitchFamily="50" charset="0"/>
              </a:rPr>
              <a:t> su actual establecimiento</a:t>
            </a:r>
            <a:r>
              <a:rPr lang="es-ES" sz="2000" dirty="0">
                <a:solidFill>
                  <a:srgbClr val="002060"/>
                </a:solidFill>
                <a:latin typeface="Gilmer" panose="00000500000000000000" pitchFamily="50" charset="0"/>
              </a:rPr>
              <a:t> </a:t>
            </a:r>
            <a:endParaRPr lang="es-CL" sz="2000" dirty="0">
              <a:solidFill>
                <a:srgbClr val="002060"/>
              </a:solidFill>
              <a:latin typeface="Gilmer" panose="00000500000000000000" pitchFamily="50" charset="0"/>
            </a:endParaRPr>
          </a:p>
          <a:p>
            <a:pPr marL="1143000" lvl="1" indent="-457200">
              <a:lnSpc>
                <a:spcPct val="107000"/>
              </a:lnSpc>
              <a:spcAft>
                <a:spcPts val="800"/>
              </a:spcAft>
              <a:buFont typeface="+mj-lt"/>
              <a:buAutoNum type="alphaUcPeriod"/>
            </a:pPr>
            <a:r>
              <a:rPr lang="es-ES" sz="2000" b="1" dirty="0">
                <a:solidFill>
                  <a:srgbClr val="002060"/>
                </a:solidFill>
                <a:latin typeface="Gilmer Heavy" panose="00000900000000000000" pitchFamily="50" charset="0"/>
              </a:rPr>
              <a:t>Sin asignación</a:t>
            </a:r>
            <a:r>
              <a:rPr lang="es-ES" sz="2000" b="1" dirty="0">
                <a:solidFill>
                  <a:srgbClr val="002060"/>
                </a:solidFill>
                <a:latin typeface="Gilmer" panose="00000500000000000000" pitchFamily="50" charset="0"/>
              </a:rPr>
              <a:t>, se activarán automáticamente las listas de espera</a:t>
            </a: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FontTx/>
              <a:buAutoNum type="arabicPeriod"/>
            </a:pPr>
            <a:r>
              <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rPr>
              <a:t>PREGUNTAS FRECUENTES</a:t>
            </a:r>
          </a:p>
          <a:p>
            <a:pPr marL="685800" indent="-457200">
              <a:lnSpc>
                <a:spcPct val="107000"/>
              </a:lnSpc>
              <a:spcAft>
                <a:spcPts val="800"/>
              </a:spcAft>
              <a:buFontTx/>
              <a:buAutoNum type="arabicPeriod"/>
            </a:pPr>
            <a:r>
              <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rPr>
              <a:t>CALENDARIO 2021</a:t>
            </a:r>
          </a:p>
          <a:p>
            <a:pPr marL="228600">
              <a:lnSpc>
                <a:spcPct val="107000"/>
              </a:lnSpc>
              <a:spcAft>
                <a:spcPts val="800"/>
              </a:spcAft>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ES" sz="2000" b="1" dirty="0">
              <a:solidFill>
                <a:srgbClr val="002060"/>
              </a:solidFill>
              <a:latin typeface="Gilmer Bold" panose="00000800000000000000" pitchFamily="50" charset="0"/>
              <a:ea typeface="Calibri" panose="020F0502020204030204" pitchFamily="34" charset="0"/>
              <a:cs typeface="Calibri" panose="020F0502020204030204" pitchFamily="34" charset="0"/>
            </a:endParaRPr>
          </a:p>
          <a:p>
            <a:pPr marL="685800" indent="-457200">
              <a:lnSpc>
                <a:spcPct val="107000"/>
              </a:lnSpc>
              <a:spcAft>
                <a:spcPts val="800"/>
              </a:spcAft>
              <a:buAutoNum type="arabicPeriod"/>
            </a:pPr>
            <a:endParaRPr lang="es-CL" sz="2000" b="1" dirty="0">
              <a:solidFill>
                <a:srgbClr val="002060"/>
              </a:solidFill>
              <a:latin typeface="Gilmer Bold" panose="000008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20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Picture 4" descr="Resultado de imagen para laptop png">
            <a:extLst>
              <a:ext uri="{FF2B5EF4-FFF2-40B4-BE49-F238E27FC236}">
                <a16:creationId xmlns:a16="http://schemas.microsoft.com/office/drawing/2014/main" id="{C683AF72-F964-4F1D-AE60-8F028C44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3" y="1359268"/>
            <a:ext cx="14053457" cy="761629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6748C67-2BEA-4451-9C2E-7AB67FF2029A}"/>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pic>
        <p:nvPicPr>
          <p:cNvPr id="7" name="Imagen 6">
            <a:extLst>
              <a:ext uri="{FF2B5EF4-FFF2-40B4-BE49-F238E27FC236}">
                <a16:creationId xmlns:a16="http://schemas.microsoft.com/office/drawing/2014/main" id="{8634345E-6250-4634-AEB6-31D9D832ACE6}"/>
              </a:ext>
            </a:extLst>
          </p:cNvPr>
          <p:cNvPicPr>
            <a:picLocks noChangeAspect="1"/>
          </p:cNvPicPr>
          <p:nvPr/>
        </p:nvPicPr>
        <p:blipFill>
          <a:blip r:embed="rId5"/>
          <a:stretch>
            <a:fillRect/>
          </a:stretch>
        </p:blipFill>
        <p:spPr>
          <a:xfrm>
            <a:off x="1567543" y="1590848"/>
            <a:ext cx="9361714" cy="4718094"/>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557872">
            <a:off x="6719329" y="2894294"/>
            <a:ext cx="1166078" cy="1029316"/>
          </a:xfrm>
        </p:spPr>
      </p:pic>
      <p:sp>
        <p:nvSpPr>
          <p:cNvPr id="3" name="Rectángulo 2">
            <a:extLst>
              <a:ext uri="{FF2B5EF4-FFF2-40B4-BE49-F238E27FC236}">
                <a16:creationId xmlns:a16="http://schemas.microsoft.com/office/drawing/2014/main" id="{81551559-E0EA-41F2-B29D-B2A3BFA6FAED}"/>
              </a:ext>
            </a:extLst>
          </p:cNvPr>
          <p:cNvSpPr/>
          <p:nvPr/>
        </p:nvSpPr>
        <p:spPr>
          <a:xfrm>
            <a:off x="7998278" y="3614057"/>
            <a:ext cx="2277837" cy="501568"/>
          </a:xfrm>
          <a:custGeom>
            <a:avLst/>
            <a:gdLst>
              <a:gd name="connsiteX0" fmla="*/ 0 w 2277837"/>
              <a:gd name="connsiteY0" fmla="*/ 0 h 501568"/>
              <a:gd name="connsiteX1" fmla="*/ 615016 w 2277837"/>
              <a:gd name="connsiteY1" fmla="*/ 0 h 501568"/>
              <a:gd name="connsiteX2" fmla="*/ 1230032 w 2277837"/>
              <a:gd name="connsiteY2" fmla="*/ 0 h 501568"/>
              <a:gd name="connsiteX3" fmla="*/ 1731156 w 2277837"/>
              <a:gd name="connsiteY3" fmla="*/ 0 h 501568"/>
              <a:gd name="connsiteX4" fmla="*/ 2277837 w 2277837"/>
              <a:gd name="connsiteY4" fmla="*/ 0 h 501568"/>
              <a:gd name="connsiteX5" fmla="*/ 2277837 w 2277837"/>
              <a:gd name="connsiteY5" fmla="*/ 501568 h 501568"/>
              <a:gd name="connsiteX6" fmla="*/ 1776713 w 2277837"/>
              <a:gd name="connsiteY6" fmla="*/ 501568 h 501568"/>
              <a:gd name="connsiteX7" fmla="*/ 1252810 w 2277837"/>
              <a:gd name="connsiteY7" fmla="*/ 501568 h 501568"/>
              <a:gd name="connsiteX8" fmla="*/ 751686 w 2277837"/>
              <a:gd name="connsiteY8" fmla="*/ 501568 h 501568"/>
              <a:gd name="connsiteX9" fmla="*/ 0 w 2277837"/>
              <a:gd name="connsiteY9" fmla="*/ 501568 h 501568"/>
              <a:gd name="connsiteX10" fmla="*/ 0 w 2277837"/>
              <a:gd name="connsiteY10" fmla="*/ 0 h 5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7837" h="501568" extrusionOk="0">
                <a:moveTo>
                  <a:pt x="0" y="0"/>
                </a:moveTo>
                <a:cubicBezTo>
                  <a:pt x="137800" y="-6684"/>
                  <a:pt x="349231" y="65376"/>
                  <a:pt x="615016" y="0"/>
                </a:cubicBezTo>
                <a:cubicBezTo>
                  <a:pt x="880801" y="-65376"/>
                  <a:pt x="948069" y="1628"/>
                  <a:pt x="1230032" y="0"/>
                </a:cubicBezTo>
                <a:cubicBezTo>
                  <a:pt x="1511995" y="-1628"/>
                  <a:pt x="1542375" y="3036"/>
                  <a:pt x="1731156" y="0"/>
                </a:cubicBezTo>
                <a:cubicBezTo>
                  <a:pt x="1919937" y="-3036"/>
                  <a:pt x="2044581" y="44359"/>
                  <a:pt x="2277837" y="0"/>
                </a:cubicBezTo>
                <a:cubicBezTo>
                  <a:pt x="2286229" y="101204"/>
                  <a:pt x="2255277" y="271462"/>
                  <a:pt x="2277837" y="501568"/>
                </a:cubicBezTo>
                <a:cubicBezTo>
                  <a:pt x="2099828" y="513067"/>
                  <a:pt x="1967774" y="466212"/>
                  <a:pt x="1776713" y="501568"/>
                </a:cubicBezTo>
                <a:cubicBezTo>
                  <a:pt x="1585652" y="536924"/>
                  <a:pt x="1361478" y="447464"/>
                  <a:pt x="1252810" y="501568"/>
                </a:cubicBezTo>
                <a:cubicBezTo>
                  <a:pt x="1144142" y="555672"/>
                  <a:pt x="991180" y="473616"/>
                  <a:pt x="751686" y="501568"/>
                </a:cubicBezTo>
                <a:cubicBezTo>
                  <a:pt x="512192" y="529520"/>
                  <a:pt x="250530" y="452522"/>
                  <a:pt x="0" y="501568"/>
                </a:cubicBezTo>
                <a:cubicBezTo>
                  <a:pt x="-30850" y="278338"/>
                  <a:pt x="12234" y="230813"/>
                  <a:pt x="0" y="0"/>
                </a:cubicBezTo>
                <a:close/>
              </a:path>
            </a:pathLst>
          </a:custGeom>
          <a:noFill/>
          <a:ln w="5715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81483C5-937D-4C38-9F5C-B3FE5C82B472}"/>
              </a:ext>
            </a:extLst>
          </p:cNvPr>
          <p:cNvSpPr txBox="1"/>
          <p:nvPr/>
        </p:nvSpPr>
        <p:spPr>
          <a:xfrm rot="21123381">
            <a:off x="3714687" y="2372235"/>
            <a:ext cx="3796344" cy="830997"/>
          </a:xfrm>
          <a:custGeom>
            <a:avLst/>
            <a:gdLst>
              <a:gd name="connsiteX0" fmla="*/ 0 w 3796344"/>
              <a:gd name="connsiteY0" fmla="*/ 0 h 830997"/>
              <a:gd name="connsiteX1" fmla="*/ 3796344 w 3796344"/>
              <a:gd name="connsiteY1" fmla="*/ 0 h 830997"/>
              <a:gd name="connsiteX2" fmla="*/ 3796344 w 3796344"/>
              <a:gd name="connsiteY2" fmla="*/ 830997 h 830997"/>
              <a:gd name="connsiteX3" fmla="*/ 0 w 3796344"/>
              <a:gd name="connsiteY3" fmla="*/ 830997 h 830997"/>
              <a:gd name="connsiteX4" fmla="*/ 0 w 3796344"/>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344" h="830997" extrusionOk="0">
                <a:moveTo>
                  <a:pt x="0" y="0"/>
                </a:moveTo>
                <a:cubicBezTo>
                  <a:pt x="1014442" y="-143362"/>
                  <a:pt x="2363802" y="92465"/>
                  <a:pt x="3796344" y="0"/>
                </a:cubicBezTo>
                <a:cubicBezTo>
                  <a:pt x="3758415" y="104153"/>
                  <a:pt x="3791819" y="708396"/>
                  <a:pt x="3796344" y="830997"/>
                </a:cubicBezTo>
                <a:cubicBezTo>
                  <a:pt x="2483760" y="722344"/>
                  <a:pt x="1567775" y="933100"/>
                  <a:pt x="0" y="830997"/>
                </a:cubicBezTo>
                <a:cubicBezTo>
                  <a:pt x="53852" y="603337"/>
                  <a:pt x="-47111" y="253537"/>
                  <a:pt x="0" y="0"/>
                </a:cubicBezTo>
                <a:close/>
              </a:path>
            </a:pathLst>
          </a:custGeom>
          <a:noFill/>
          <a:ln w="38100">
            <a:noFill/>
            <a:extLst>
              <a:ext uri="{C807C97D-BFC1-408E-A445-0C87EB9F89A2}">
                <ask:lineSketchStyleProps xmlns:ask="http://schemas.microsoft.com/office/drawing/2018/sketchyshapes" sd="1625647967">
                  <a:prstGeom prst="rect">
                    <a:avLst/>
                  </a:prstGeom>
                  <ask:type>
                    <ask:lineSketchCurved/>
                  </ask:type>
                </ask:lineSketchStyleProps>
              </a:ext>
            </a:extLst>
          </a:ln>
        </p:spPr>
        <p:txBody>
          <a:bodyPr wrap="square" rtlCol="0">
            <a:spAutoFit/>
          </a:bodyPr>
          <a:lstStyle/>
          <a:p>
            <a:pPr algn="ctr"/>
            <a:r>
              <a:rPr lang="es-ES" sz="2400" dirty="0">
                <a:solidFill>
                  <a:schemeClr val="accent6"/>
                </a:solidFill>
                <a:latin typeface="Gilmer Heavy" panose="00000900000000000000" pitchFamily="50" charset="0"/>
              </a:rPr>
              <a:t>¿Qué pasa si </a:t>
            </a:r>
            <a:r>
              <a:rPr lang="es-ES" sz="2400" dirty="0">
                <a:solidFill>
                  <a:srgbClr val="FF0000"/>
                </a:solidFill>
                <a:latin typeface="Gilmer Heavy" panose="00000900000000000000" pitchFamily="50" charset="0"/>
              </a:rPr>
              <a:t>RECHAZO </a:t>
            </a:r>
            <a:r>
              <a:rPr lang="es-ES" sz="2400" dirty="0">
                <a:solidFill>
                  <a:schemeClr val="accent6"/>
                </a:solidFill>
                <a:latin typeface="Gilmer Heavy" panose="00000900000000000000" pitchFamily="50" charset="0"/>
              </a:rPr>
              <a:t>el resultado?</a:t>
            </a:r>
            <a:endParaRPr lang="es-CL" sz="2400" dirty="0">
              <a:solidFill>
                <a:schemeClr val="accent6"/>
              </a:solidFill>
              <a:latin typeface="Gilmer Heavy" panose="00000900000000000000" pitchFamily="50" charset="0"/>
            </a:endParaRPr>
          </a:p>
        </p:txBody>
      </p:sp>
      <p:sp>
        <p:nvSpPr>
          <p:cNvPr id="14" name="Elipse 13">
            <a:extLst>
              <a:ext uri="{FF2B5EF4-FFF2-40B4-BE49-F238E27FC236}">
                <a16:creationId xmlns:a16="http://schemas.microsoft.com/office/drawing/2014/main" id="{2CD8BED2-FDE7-40DD-A6A9-EC2C106F675F}"/>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4F614258-8817-4A20-A428-6EEFA36DB938}"/>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spTree>
    <p:extLst>
      <p:ext uri="{BB962C8B-B14F-4D97-AF65-F5344CB8AC3E}">
        <p14:creationId xmlns:p14="http://schemas.microsoft.com/office/powerpoint/2010/main" val="9418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1855586"/>
            <a:ext cx="4895849" cy="382172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042958" y="2069065"/>
            <a:ext cx="4628638" cy="3416320"/>
          </a:xfrm>
          <a:prstGeom prst="rect">
            <a:avLst/>
          </a:prstGeom>
          <a:noFill/>
          <a:ln>
            <a:noFill/>
          </a:ln>
        </p:spPr>
        <p:txBody>
          <a:bodyPr wrap="square" rtlCol="0">
            <a:spAutoFit/>
          </a:bodyPr>
          <a:lstStyle/>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 el resultado</a:t>
            </a:r>
            <a:r>
              <a:rPr lang="es-ES" b="1" dirty="0">
                <a:solidFill>
                  <a:srgbClr val="002060"/>
                </a:solidFill>
                <a:latin typeface="Gilmer" panose="00000500000000000000" pitchFamily="50" charset="0"/>
              </a:rPr>
              <a:t>, </a:t>
            </a:r>
            <a:r>
              <a:rPr lang="es-ES" b="1" dirty="0">
                <a:solidFill>
                  <a:srgbClr val="002060"/>
                </a:solidFill>
                <a:latin typeface="Gilmer Heavy" panose="00000900000000000000" pitchFamily="50" charset="0"/>
              </a:rPr>
              <a:t>renuncias al cupo y lo liberas para otro estudiante.</a:t>
            </a:r>
          </a:p>
          <a:p>
            <a:pPr marL="285750" lvl="0" indent="-285750">
              <a:buFont typeface="Wingdings" panose="05000000000000000000" pitchFamily="2" charset="2"/>
              <a:buChar char="ü"/>
            </a:pPr>
            <a:endParaRPr lang="es-ES" b="1" dirty="0">
              <a:solidFill>
                <a:srgbClr val="002060"/>
              </a:solidFill>
              <a:latin typeface="Gilmer" panose="00000500000000000000" pitchFamily="50" charset="0"/>
            </a:endParaRPr>
          </a:p>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a:t>
            </a:r>
            <a:r>
              <a:rPr lang="es-ES" b="1" dirty="0">
                <a:solidFill>
                  <a:srgbClr val="002060"/>
                </a:solidFill>
                <a:latin typeface="Gilmer" panose="00000500000000000000" pitchFamily="50" charset="0"/>
              </a:rPr>
              <a:t>, </a:t>
            </a:r>
            <a:r>
              <a:rPr lang="es-ES" b="1" dirty="0">
                <a:solidFill>
                  <a:srgbClr val="002060"/>
                </a:solidFill>
                <a:latin typeface="Gilmer Heavy" panose="00000900000000000000" pitchFamily="50" charset="0"/>
              </a:rPr>
              <a:t>deberás participar del Periodo Complementario </a:t>
            </a:r>
            <a:r>
              <a:rPr lang="es-ES" b="1" dirty="0">
                <a:solidFill>
                  <a:srgbClr val="002060"/>
                </a:solidFill>
                <a:latin typeface="Gilmer" panose="00000500000000000000" pitchFamily="50" charset="0"/>
              </a:rPr>
              <a:t>de postulación entre el </a:t>
            </a:r>
            <a:r>
              <a:rPr lang="es-ES" b="1" dirty="0">
                <a:solidFill>
                  <a:srgbClr val="002060"/>
                </a:solidFill>
                <a:latin typeface="Gilmer Heavy" panose="00000900000000000000" pitchFamily="50" charset="0"/>
              </a:rPr>
              <a:t>23 y 30 de noviembre </a:t>
            </a:r>
            <a:r>
              <a:rPr lang="es-ES" b="1" dirty="0">
                <a:solidFill>
                  <a:srgbClr val="002060"/>
                </a:solidFill>
                <a:latin typeface="Gilmer" panose="00000500000000000000" pitchFamily="50" charset="0"/>
              </a:rPr>
              <a:t>del 2021.</a:t>
            </a:r>
          </a:p>
          <a:p>
            <a:pPr lvl="0"/>
            <a:endParaRPr lang="es-ES" b="1" dirty="0">
              <a:solidFill>
                <a:srgbClr val="002060"/>
              </a:solidFill>
              <a:latin typeface="Gilmer" panose="00000500000000000000" pitchFamily="50" charset="0"/>
            </a:endParaRPr>
          </a:p>
          <a:p>
            <a:pPr marL="285750" indent="-285750">
              <a:buFont typeface="Wingdings" panose="05000000000000000000" pitchFamily="2" charset="2"/>
              <a:buChar char="ü"/>
            </a:pPr>
            <a:r>
              <a:rPr lang="es-ES" b="1" dirty="0">
                <a:solidFill>
                  <a:srgbClr val="FF0000"/>
                </a:solidFill>
                <a:latin typeface="Gilmer Heavy" panose="00000900000000000000" pitchFamily="50" charset="0"/>
              </a:rPr>
              <a:t>Al rechazar, </a:t>
            </a:r>
            <a:r>
              <a:rPr lang="es-ES" b="1" dirty="0">
                <a:solidFill>
                  <a:srgbClr val="002060"/>
                </a:solidFill>
                <a:latin typeface="Gilmer Heavy" panose="00000900000000000000" pitchFamily="50" charset="0"/>
              </a:rPr>
              <a:t>no participarás de las listas de espera.</a:t>
            </a:r>
            <a:endParaRPr lang="es-CL" dirty="0">
              <a:solidFill>
                <a:srgbClr val="002060"/>
              </a:solidFill>
              <a:latin typeface="Gilmer" panose="00000500000000000000" pitchFamily="50" charset="0"/>
            </a:endParaRPr>
          </a:p>
          <a:p>
            <a:pPr marL="285750" lvl="0" indent="-285750">
              <a:buFont typeface="Wingdings" panose="05000000000000000000" pitchFamily="2" charset="2"/>
              <a:buChar char="ü"/>
            </a:pPr>
            <a:endParaRPr lang="es-CL" dirty="0">
              <a:solidFill>
                <a:srgbClr val="002060"/>
              </a:solidFill>
              <a:latin typeface="Gilmer" panose="00000500000000000000" pitchFamily="50" charset="0"/>
            </a:endParaRPr>
          </a:p>
        </p:txBody>
      </p:sp>
      <p:sp>
        <p:nvSpPr>
          <p:cNvPr id="13" name="CuadroTexto 12">
            <a:extLst>
              <a:ext uri="{FF2B5EF4-FFF2-40B4-BE49-F238E27FC236}">
                <a16:creationId xmlns:a16="http://schemas.microsoft.com/office/drawing/2014/main" id="{8765E261-782D-46F6-B5E4-D773FCA3CBE9}"/>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sp>
        <p:nvSpPr>
          <p:cNvPr id="14" name="Elipse 13">
            <a:extLst>
              <a:ext uri="{FF2B5EF4-FFF2-40B4-BE49-F238E27FC236}">
                <a16:creationId xmlns:a16="http://schemas.microsoft.com/office/drawing/2014/main" id="{0A8E9FD1-640C-460D-B677-B274E30EC93D}"/>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BABDC542-217F-47D4-8BD4-4734FEF49274}"/>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pic>
        <p:nvPicPr>
          <p:cNvPr id="20" name="Picture 4" descr="Resultado de imagen para laptop png">
            <a:extLst>
              <a:ext uri="{FF2B5EF4-FFF2-40B4-BE49-F238E27FC236}">
                <a16:creationId xmlns:a16="http://schemas.microsoft.com/office/drawing/2014/main" id="{EC079FB9-5249-41ED-987B-6261AE2BA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B601C056-C6A8-4AD7-A257-94B36F2DF112}"/>
              </a:ext>
            </a:extLst>
          </p:cNvPr>
          <p:cNvPicPr>
            <a:picLocks noChangeAspect="1"/>
          </p:cNvPicPr>
          <p:nvPr/>
        </p:nvPicPr>
        <p:blipFill>
          <a:blip r:embed="rId5"/>
          <a:stretch>
            <a:fillRect/>
          </a:stretch>
        </p:blipFill>
        <p:spPr>
          <a:xfrm>
            <a:off x="606592" y="2267819"/>
            <a:ext cx="5530396" cy="3181450"/>
          </a:xfrm>
          <a:prstGeom prst="rect">
            <a:avLst/>
          </a:prstGeom>
        </p:spPr>
      </p:pic>
      <p:sp>
        <p:nvSpPr>
          <p:cNvPr id="22" name="Rectángulo 21">
            <a:extLst>
              <a:ext uri="{FF2B5EF4-FFF2-40B4-BE49-F238E27FC236}">
                <a16:creationId xmlns:a16="http://schemas.microsoft.com/office/drawing/2014/main" id="{96CC8FBF-5B49-4854-9ADE-7009DB0D9B72}"/>
              </a:ext>
            </a:extLst>
          </p:cNvPr>
          <p:cNvSpPr/>
          <p:nvPr/>
        </p:nvSpPr>
        <p:spPr>
          <a:xfrm>
            <a:off x="2967789" y="4499428"/>
            <a:ext cx="1395664" cy="361329"/>
          </a:xfrm>
          <a:custGeom>
            <a:avLst/>
            <a:gdLst>
              <a:gd name="connsiteX0" fmla="*/ 0 w 1395664"/>
              <a:gd name="connsiteY0" fmla="*/ 0 h 361329"/>
              <a:gd name="connsiteX1" fmla="*/ 493135 w 1395664"/>
              <a:gd name="connsiteY1" fmla="*/ 0 h 361329"/>
              <a:gd name="connsiteX2" fmla="*/ 986269 w 1395664"/>
              <a:gd name="connsiteY2" fmla="*/ 0 h 361329"/>
              <a:gd name="connsiteX3" fmla="*/ 1395664 w 1395664"/>
              <a:gd name="connsiteY3" fmla="*/ 0 h 361329"/>
              <a:gd name="connsiteX4" fmla="*/ 1395664 w 1395664"/>
              <a:gd name="connsiteY4" fmla="*/ 361329 h 361329"/>
              <a:gd name="connsiteX5" fmla="*/ 972313 w 1395664"/>
              <a:gd name="connsiteY5" fmla="*/ 361329 h 361329"/>
              <a:gd name="connsiteX6" fmla="*/ 535005 w 1395664"/>
              <a:gd name="connsiteY6" fmla="*/ 361329 h 361329"/>
              <a:gd name="connsiteX7" fmla="*/ 0 w 1395664"/>
              <a:gd name="connsiteY7" fmla="*/ 361329 h 361329"/>
              <a:gd name="connsiteX8" fmla="*/ 0 w 1395664"/>
              <a:gd name="connsiteY8" fmla="*/ 0 h 3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664" h="361329" extrusionOk="0">
                <a:moveTo>
                  <a:pt x="0" y="0"/>
                </a:moveTo>
                <a:cubicBezTo>
                  <a:pt x="101604" y="-11681"/>
                  <a:pt x="330508" y="49132"/>
                  <a:pt x="493135" y="0"/>
                </a:cubicBezTo>
                <a:cubicBezTo>
                  <a:pt x="655763" y="-49132"/>
                  <a:pt x="847359" y="30909"/>
                  <a:pt x="986269" y="0"/>
                </a:cubicBezTo>
                <a:cubicBezTo>
                  <a:pt x="1125179" y="-30909"/>
                  <a:pt x="1265478" y="37402"/>
                  <a:pt x="1395664" y="0"/>
                </a:cubicBezTo>
                <a:cubicBezTo>
                  <a:pt x="1429230" y="172170"/>
                  <a:pt x="1383638" y="202940"/>
                  <a:pt x="1395664" y="361329"/>
                </a:cubicBezTo>
                <a:cubicBezTo>
                  <a:pt x="1211085" y="369132"/>
                  <a:pt x="1057642" y="334743"/>
                  <a:pt x="972313" y="361329"/>
                </a:cubicBezTo>
                <a:cubicBezTo>
                  <a:pt x="886984" y="387915"/>
                  <a:pt x="701208" y="345066"/>
                  <a:pt x="535005" y="361329"/>
                </a:cubicBezTo>
                <a:cubicBezTo>
                  <a:pt x="368802" y="377592"/>
                  <a:pt x="215610" y="301488"/>
                  <a:pt x="0" y="361329"/>
                </a:cubicBezTo>
                <a:cubicBezTo>
                  <a:pt x="-3538" y="242071"/>
                  <a:pt x="41426" y="165458"/>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23" name="Marcador de contenido 45" descr="Imagen que contiene dibujo&#10;&#10;Descripción generada automáticamente">
            <a:extLst>
              <a:ext uri="{FF2B5EF4-FFF2-40B4-BE49-F238E27FC236}">
                <a16:creationId xmlns:a16="http://schemas.microsoft.com/office/drawing/2014/main" id="{43E41E14-7E05-4EDB-9162-4CC5D71AED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760" y="4653414"/>
            <a:ext cx="408743" cy="522917"/>
          </a:xfrm>
          <a:prstGeom prst="rect">
            <a:avLst/>
          </a:prstGeom>
        </p:spPr>
      </p:pic>
      <p:pic>
        <p:nvPicPr>
          <p:cNvPr id="24" name="Imagen 23">
            <a:extLst>
              <a:ext uri="{FF2B5EF4-FFF2-40B4-BE49-F238E27FC236}">
                <a16:creationId xmlns:a16="http://schemas.microsoft.com/office/drawing/2014/main" id="{EFB0DBBB-3A23-46B6-8421-019FB88F604B}"/>
              </a:ext>
            </a:extLst>
          </p:cNvPr>
          <p:cNvPicPr>
            <a:picLocks noChangeAspect="1"/>
          </p:cNvPicPr>
          <p:nvPr/>
        </p:nvPicPr>
        <p:blipFill rotWithShape="1">
          <a:blip r:embed="rId5"/>
          <a:srcRect l="28140" t="29014" r="30574" b="54550"/>
          <a:stretch/>
        </p:blipFill>
        <p:spPr>
          <a:xfrm>
            <a:off x="2161191" y="3485042"/>
            <a:ext cx="2283236" cy="522918"/>
          </a:xfrm>
          <a:prstGeom prst="rect">
            <a:avLst/>
          </a:prstGeom>
        </p:spPr>
      </p:pic>
      <p:pic>
        <p:nvPicPr>
          <p:cNvPr id="25" name="Imagen 24">
            <a:extLst>
              <a:ext uri="{FF2B5EF4-FFF2-40B4-BE49-F238E27FC236}">
                <a16:creationId xmlns:a16="http://schemas.microsoft.com/office/drawing/2014/main" id="{17E61EC3-98B1-464D-883B-45DCE19C3768}"/>
              </a:ext>
            </a:extLst>
          </p:cNvPr>
          <p:cNvPicPr>
            <a:picLocks noChangeAspect="1"/>
          </p:cNvPicPr>
          <p:nvPr/>
        </p:nvPicPr>
        <p:blipFill rotWithShape="1">
          <a:blip r:embed="rId5"/>
          <a:srcRect l="55552" t="29947" r="30574" b="65644"/>
          <a:stretch/>
        </p:blipFill>
        <p:spPr>
          <a:xfrm>
            <a:off x="2186123" y="3203670"/>
            <a:ext cx="2258304" cy="319869"/>
          </a:xfrm>
          <a:prstGeom prst="rect">
            <a:avLst/>
          </a:prstGeom>
        </p:spPr>
      </p:pic>
    </p:spTree>
    <p:extLst>
      <p:ext uri="{BB962C8B-B14F-4D97-AF65-F5344CB8AC3E}">
        <p14:creationId xmlns:p14="http://schemas.microsoft.com/office/powerpoint/2010/main" val="312048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2394870"/>
            <a:ext cx="4895849" cy="211296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182362" y="2696945"/>
            <a:ext cx="4420922" cy="1446550"/>
          </a:xfrm>
          <a:prstGeom prst="rect">
            <a:avLst/>
          </a:prstGeom>
          <a:noFill/>
          <a:ln>
            <a:noFill/>
          </a:ln>
        </p:spPr>
        <p:txBody>
          <a:bodyPr wrap="square" rtlCol="0">
            <a:spAutoFit/>
          </a:bodyPr>
          <a:lstStyle/>
          <a:p>
            <a:pPr lvl="0"/>
            <a:r>
              <a:rPr lang="es-ES" sz="2800" b="1" dirty="0">
                <a:solidFill>
                  <a:srgbClr val="FF0000"/>
                </a:solidFill>
                <a:latin typeface="Gilmer Heavy" panose="00000900000000000000" pitchFamily="50" charset="0"/>
              </a:rPr>
              <a:t>¡RECUERDA!</a:t>
            </a:r>
          </a:p>
          <a:p>
            <a:pPr lvl="0"/>
            <a:endParaRPr lang="es-ES" sz="2000" b="1" dirty="0">
              <a:solidFill>
                <a:srgbClr val="002060"/>
              </a:solidFill>
              <a:latin typeface="Gilmer" panose="00000500000000000000" pitchFamily="50" charset="0"/>
            </a:endParaRPr>
          </a:p>
          <a:p>
            <a:pPr lvl="0"/>
            <a:r>
              <a:rPr lang="es-ES" sz="2000" b="1" dirty="0">
                <a:solidFill>
                  <a:srgbClr val="002060"/>
                </a:solidFill>
                <a:latin typeface="Gilmer Medium" panose="00000700000000000000" pitchFamily="50" charset="0"/>
              </a:rPr>
              <a:t>Descarga tu comprobante de resultado, guárdalo e imprímelo.</a:t>
            </a:r>
            <a:endParaRPr lang="es-CL" sz="2000"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A19F91B2-6B47-4C6B-80E4-52979D7742DD}"/>
              </a:ext>
            </a:extLst>
          </p:cNvPr>
          <p:cNvPicPr>
            <a:picLocks noChangeAspect="1"/>
          </p:cNvPicPr>
          <p:nvPr/>
        </p:nvPicPr>
        <p:blipFill>
          <a:blip r:embed="rId5"/>
          <a:stretch>
            <a:fillRect/>
          </a:stretch>
        </p:blipFill>
        <p:spPr>
          <a:xfrm>
            <a:off x="588716" y="2318151"/>
            <a:ext cx="5530996" cy="3164411"/>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294020" y="3131081"/>
            <a:ext cx="2021305" cy="1938224"/>
          </a:xfrm>
          <a:custGeom>
            <a:avLst/>
            <a:gdLst>
              <a:gd name="connsiteX0" fmla="*/ 0 w 2021305"/>
              <a:gd name="connsiteY0" fmla="*/ 0 h 1938224"/>
              <a:gd name="connsiteX1" fmla="*/ 545752 w 2021305"/>
              <a:gd name="connsiteY1" fmla="*/ 0 h 1938224"/>
              <a:gd name="connsiteX2" fmla="*/ 1091505 w 2021305"/>
              <a:gd name="connsiteY2" fmla="*/ 0 h 1938224"/>
              <a:gd name="connsiteX3" fmla="*/ 1536192 w 2021305"/>
              <a:gd name="connsiteY3" fmla="*/ 0 h 1938224"/>
              <a:gd name="connsiteX4" fmla="*/ 2021305 w 2021305"/>
              <a:gd name="connsiteY4" fmla="*/ 0 h 1938224"/>
              <a:gd name="connsiteX5" fmla="*/ 2021305 w 2021305"/>
              <a:gd name="connsiteY5" fmla="*/ 445792 h 1938224"/>
              <a:gd name="connsiteX6" fmla="*/ 2021305 w 2021305"/>
              <a:gd name="connsiteY6" fmla="*/ 872201 h 1938224"/>
              <a:gd name="connsiteX7" fmla="*/ 2021305 w 2021305"/>
              <a:gd name="connsiteY7" fmla="*/ 1395521 h 1938224"/>
              <a:gd name="connsiteX8" fmla="*/ 2021305 w 2021305"/>
              <a:gd name="connsiteY8" fmla="*/ 1938224 h 1938224"/>
              <a:gd name="connsiteX9" fmla="*/ 1495766 w 2021305"/>
              <a:gd name="connsiteY9" fmla="*/ 1938224 h 1938224"/>
              <a:gd name="connsiteX10" fmla="*/ 990439 w 2021305"/>
              <a:gd name="connsiteY10" fmla="*/ 1938224 h 1938224"/>
              <a:gd name="connsiteX11" fmla="*/ 545752 w 2021305"/>
              <a:gd name="connsiteY11" fmla="*/ 1938224 h 1938224"/>
              <a:gd name="connsiteX12" fmla="*/ 0 w 2021305"/>
              <a:gd name="connsiteY12" fmla="*/ 1938224 h 1938224"/>
              <a:gd name="connsiteX13" fmla="*/ 0 w 2021305"/>
              <a:gd name="connsiteY13" fmla="*/ 1434286 h 1938224"/>
              <a:gd name="connsiteX14" fmla="*/ 0 w 2021305"/>
              <a:gd name="connsiteY14" fmla="*/ 1007876 h 1938224"/>
              <a:gd name="connsiteX15" fmla="*/ 0 w 2021305"/>
              <a:gd name="connsiteY15" fmla="*/ 562085 h 1938224"/>
              <a:gd name="connsiteX16" fmla="*/ 0 w 2021305"/>
              <a:gd name="connsiteY16" fmla="*/ 0 h 193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305" h="1938224" extrusionOk="0">
                <a:moveTo>
                  <a:pt x="0" y="0"/>
                </a:moveTo>
                <a:cubicBezTo>
                  <a:pt x="198138" y="-30272"/>
                  <a:pt x="367968" y="43430"/>
                  <a:pt x="545752" y="0"/>
                </a:cubicBezTo>
                <a:cubicBezTo>
                  <a:pt x="723536" y="-43430"/>
                  <a:pt x="971829" y="3798"/>
                  <a:pt x="1091505" y="0"/>
                </a:cubicBezTo>
                <a:cubicBezTo>
                  <a:pt x="1211181" y="-3798"/>
                  <a:pt x="1401997" y="46303"/>
                  <a:pt x="1536192" y="0"/>
                </a:cubicBezTo>
                <a:cubicBezTo>
                  <a:pt x="1670387" y="-46303"/>
                  <a:pt x="1902353" y="37986"/>
                  <a:pt x="2021305" y="0"/>
                </a:cubicBezTo>
                <a:cubicBezTo>
                  <a:pt x="2062118" y="199835"/>
                  <a:pt x="1999831" y="298125"/>
                  <a:pt x="2021305" y="445792"/>
                </a:cubicBezTo>
                <a:cubicBezTo>
                  <a:pt x="2042779" y="593459"/>
                  <a:pt x="2003823" y="754892"/>
                  <a:pt x="2021305" y="872201"/>
                </a:cubicBezTo>
                <a:cubicBezTo>
                  <a:pt x="2038787" y="989510"/>
                  <a:pt x="1978871" y="1158173"/>
                  <a:pt x="2021305" y="1395521"/>
                </a:cubicBezTo>
                <a:cubicBezTo>
                  <a:pt x="2063739" y="1632869"/>
                  <a:pt x="1980236" y="1712511"/>
                  <a:pt x="2021305" y="1938224"/>
                </a:cubicBezTo>
                <a:cubicBezTo>
                  <a:pt x="1787614" y="1971057"/>
                  <a:pt x="1635388" y="1886220"/>
                  <a:pt x="1495766" y="1938224"/>
                </a:cubicBezTo>
                <a:cubicBezTo>
                  <a:pt x="1356144" y="1990228"/>
                  <a:pt x="1156925" y="1881370"/>
                  <a:pt x="990439" y="1938224"/>
                </a:cubicBezTo>
                <a:cubicBezTo>
                  <a:pt x="823953" y="1995078"/>
                  <a:pt x="662614" y="1923663"/>
                  <a:pt x="545752" y="1938224"/>
                </a:cubicBezTo>
                <a:cubicBezTo>
                  <a:pt x="428890" y="1952785"/>
                  <a:pt x="263895" y="1904028"/>
                  <a:pt x="0" y="1938224"/>
                </a:cubicBezTo>
                <a:cubicBezTo>
                  <a:pt x="-31043" y="1810063"/>
                  <a:pt x="36295" y="1673971"/>
                  <a:pt x="0" y="1434286"/>
                </a:cubicBezTo>
                <a:cubicBezTo>
                  <a:pt x="-36295" y="1194601"/>
                  <a:pt x="23398" y="1116368"/>
                  <a:pt x="0" y="1007876"/>
                </a:cubicBezTo>
                <a:cubicBezTo>
                  <a:pt x="-23398" y="899384"/>
                  <a:pt x="36128" y="744936"/>
                  <a:pt x="0" y="562085"/>
                </a:cubicBezTo>
                <a:cubicBezTo>
                  <a:pt x="-36128" y="379234"/>
                  <a:pt x="3540" y="223263"/>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1791" y="4260397"/>
            <a:ext cx="408743" cy="522917"/>
          </a:xfrm>
          <a:prstGeom prst="rect">
            <a:avLst/>
          </a:prstGeom>
        </p:spPr>
      </p:pic>
      <p:sp>
        <p:nvSpPr>
          <p:cNvPr id="14" name="CuadroTexto 13">
            <a:extLst>
              <a:ext uri="{FF2B5EF4-FFF2-40B4-BE49-F238E27FC236}">
                <a16:creationId xmlns:a16="http://schemas.microsoft.com/office/drawing/2014/main" id="{5DA66AAE-608F-4CBE-8CB7-0C677CF6145F}"/>
              </a:ext>
            </a:extLst>
          </p:cNvPr>
          <p:cNvSpPr txBox="1"/>
          <p:nvPr/>
        </p:nvSpPr>
        <p:spPr>
          <a:xfrm>
            <a:off x="356351" y="632443"/>
            <a:ext cx="11413701" cy="523220"/>
          </a:xfrm>
          <a:prstGeom prst="rect">
            <a:avLst/>
          </a:prstGeom>
          <a:noFill/>
          <a:ln>
            <a:noFill/>
          </a:ln>
        </p:spPr>
        <p:txBody>
          <a:bodyPr wrap="none" rtlCol="0">
            <a:spAutoFit/>
          </a:bodyPr>
          <a:lstStyle/>
          <a:p>
            <a:pPr algn="ctr"/>
            <a:r>
              <a:rPr lang="es-ES" sz="2800" b="1" dirty="0">
                <a:solidFill>
                  <a:srgbClr val="0070C0"/>
                </a:solidFill>
                <a:latin typeface="Gilmer Heavy" panose="00000900000000000000" pitchFamily="50" charset="0"/>
                <a:cs typeface="Aharoni" panose="020B0604020202020204" pitchFamily="2" charset="-79"/>
              </a:rPr>
              <a:t>B. ADMITIDO EN OTRA PREFERENCIA QUE NO SEA LA PRIMERA</a:t>
            </a:r>
            <a:endParaRPr lang="es-CL" sz="2800" b="1" dirty="0">
              <a:solidFill>
                <a:srgbClr val="0070C0"/>
              </a:solidFill>
              <a:latin typeface="Gilmer Heavy" panose="00000900000000000000" pitchFamily="50" charset="0"/>
              <a:cs typeface="Aharoni" panose="020B0604020202020204" pitchFamily="2" charset="-79"/>
            </a:endParaRPr>
          </a:p>
        </p:txBody>
      </p:sp>
      <p:sp>
        <p:nvSpPr>
          <p:cNvPr id="19" name="Elipse 18">
            <a:extLst>
              <a:ext uri="{FF2B5EF4-FFF2-40B4-BE49-F238E27FC236}">
                <a16:creationId xmlns:a16="http://schemas.microsoft.com/office/drawing/2014/main" id="{74C3F3DA-49C0-4E99-A670-63D22591BE6C}"/>
              </a:ext>
            </a:extLst>
          </p:cNvPr>
          <p:cNvSpPr/>
          <p:nvPr/>
        </p:nvSpPr>
        <p:spPr>
          <a:xfrm>
            <a:off x="458659" y="697465"/>
            <a:ext cx="426598" cy="408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FF4C82D-4805-46E2-B8D7-40A0996FBD1B}"/>
              </a:ext>
            </a:extLst>
          </p:cNvPr>
          <p:cNvSpPr/>
          <p:nvPr/>
        </p:nvSpPr>
        <p:spPr>
          <a:xfrm>
            <a:off x="486525" y="669905"/>
            <a:ext cx="587707"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B</a:t>
            </a:r>
            <a:endParaRPr lang="es-CL" sz="2400" dirty="0">
              <a:solidFill>
                <a:schemeClr val="bg1"/>
              </a:solidFill>
            </a:endParaRPr>
          </a:p>
        </p:txBody>
      </p:sp>
      <p:sp>
        <p:nvSpPr>
          <p:cNvPr id="6" name="Rectángulo 5">
            <a:extLst>
              <a:ext uri="{FF2B5EF4-FFF2-40B4-BE49-F238E27FC236}">
                <a16:creationId xmlns:a16="http://schemas.microsoft.com/office/drawing/2014/main" id="{FC371250-E281-48B9-BB17-DB2E20DD7219}"/>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86350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Picture 4" descr="Resultado de imagen para laptop png">
            <a:extLst>
              <a:ext uri="{FF2B5EF4-FFF2-40B4-BE49-F238E27FC236}">
                <a16:creationId xmlns:a16="http://schemas.microsoft.com/office/drawing/2014/main" id="{0D9656AE-C6CE-4E2A-89F7-F2BB0FAEF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22" y="1439371"/>
            <a:ext cx="12622893" cy="647091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15C76259-9E77-45C3-B616-F6FF6EF83630}"/>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pic>
        <p:nvPicPr>
          <p:cNvPr id="6" name="Imagen 5">
            <a:extLst>
              <a:ext uri="{FF2B5EF4-FFF2-40B4-BE49-F238E27FC236}">
                <a16:creationId xmlns:a16="http://schemas.microsoft.com/office/drawing/2014/main" id="{DA4BD017-957C-4E58-ABCB-0983B3DCAC90}"/>
              </a:ext>
            </a:extLst>
          </p:cNvPr>
          <p:cNvPicPr>
            <a:picLocks noChangeAspect="1"/>
          </p:cNvPicPr>
          <p:nvPr/>
        </p:nvPicPr>
        <p:blipFill>
          <a:blip r:embed="rId5"/>
          <a:stretch>
            <a:fillRect/>
          </a:stretch>
        </p:blipFill>
        <p:spPr>
          <a:xfrm>
            <a:off x="1843881" y="1770856"/>
            <a:ext cx="8475776" cy="3921973"/>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1263346">
            <a:off x="3258717" y="1422192"/>
            <a:ext cx="2198145" cy="1842429"/>
          </a:xfrm>
        </p:spPr>
      </p:pic>
      <p:pic>
        <p:nvPicPr>
          <p:cNvPr id="13" name="Marcador de contenido 45" descr="Imagen que contiene dibujo&#10;&#10;Descripción generada automáticamente">
            <a:extLst>
              <a:ext uri="{FF2B5EF4-FFF2-40B4-BE49-F238E27FC236}">
                <a16:creationId xmlns:a16="http://schemas.microsoft.com/office/drawing/2014/main" id="{FC056AB9-3219-4969-B3F2-1EDBEC49DE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429000"/>
            <a:ext cx="394246" cy="504371"/>
          </a:xfrm>
          <a:prstGeom prst="rect">
            <a:avLst/>
          </a:prstGeom>
        </p:spPr>
      </p:pic>
      <p:sp>
        <p:nvSpPr>
          <p:cNvPr id="14" name="Elipse 13">
            <a:extLst>
              <a:ext uri="{FF2B5EF4-FFF2-40B4-BE49-F238E27FC236}">
                <a16:creationId xmlns:a16="http://schemas.microsoft.com/office/drawing/2014/main" id="{F423DEB9-C6D9-468C-A2BD-5C4F019329D5}"/>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83726502-3BDC-4BA9-868D-C69F75E3A8C2}"/>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sp>
        <p:nvSpPr>
          <p:cNvPr id="3" name="Rectángulo 2">
            <a:extLst>
              <a:ext uri="{FF2B5EF4-FFF2-40B4-BE49-F238E27FC236}">
                <a16:creationId xmlns:a16="http://schemas.microsoft.com/office/drawing/2014/main" id="{D78C391C-6882-4DB3-817B-9462EA380FF3}"/>
              </a:ext>
            </a:extLst>
          </p:cNvPr>
          <p:cNvSpPr/>
          <p:nvPr/>
        </p:nvSpPr>
        <p:spPr>
          <a:xfrm>
            <a:off x="5447508" y="5692828"/>
            <a:ext cx="1244840" cy="283901"/>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085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Bocadillo: rectángulo con esquinas redondeadas 16">
            <a:extLst>
              <a:ext uri="{FF2B5EF4-FFF2-40B4-BE49-F238E27FC236}">
                <a16:creationId xmlns:a16="http://schemas.microsoft.com/office/drawing/2014/main" id="{1B4B6840-27CE-4C8C-9F09-132D0D95FADA}"/>
              </a:ext>
            </a:extLst>
          </p:cNvPr>
          <p:cNvSpPr/>
          <p:nvPr/>
        </p:nvSpPr>
        <p:spPr>
          <a:xfrm>
            <a:off x="306882" y="4259222"/>
            <a:ext cx="3928170" cy="2344777"/>
          </a:xfrm>
          <a:prstGeom prst="wedgeRoundRectCallout">
            <a:avLst>
              <a:gd name="adj1" fmla="val 64650"/>
              <a:gd name="adj2" fmla="val -204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id="{129A5BA0-820B-44F2-9D5B-64A055DD0FB0}"/>
              </a:ext>
            </a:extLst>
          </p:cNvPr>
          <p:cNvSpPr txBox="1"/>
          <p:nvPr/>
        </p:nvSpPr>
        <p:spPr>
          <a:xfrm>
            <a:off x="363780" y="4524371"/>
            <a:ext cx="3766706" cy="1754326"/>
          </a:xfrm>
          <a:prstGeom prst="rect">
            <a:avLst/>
          </a:prstGeom>
          <a:noFill/>
          <a:ln>
            <a:noFill/>
          </a:ln>
        </p:spPr>
        <p:txBody>
          <a:bodyPr wrap="square" rtlCol="0">
            <a:spAutoFit/>
          </a:bodyPr>
          <a:lstStyle/>
          <a:p>
            <a:pPr algn="ctr"/>
            <a:r>
              <a:rPr lang="es-ES" dirty="0">
                <a:solidFill>
                  <a:srgbClr val="002060"/>
                </a:solidFill>
                <a:latin typeface="Gilmer" panose="00000500000000000000" pitchFamily="50" charset="0"/>
                <a:cs typeface="Aharoni" panose="020B0604020202020204" pitchFamily="2" charset="-79"/>
              </a:rPr>
              <a:t>Si pinchas </a:t>
            </a:r>
            <a:r>
              <a:rPr lang="es-ES" b="1" dirty="0">
                <a:solidFill>
                  <a:srgbClr val="002060"/>
                </a:solidFill>
                <a:latin typeface="Gilmer" panose="00000500000000000000" pitchFamily="50" charset="0"/>
                <a:cs typeface="Aharoni" panose="020B0604020202020204" pitchFamily="2" charset="-79"/>
              </a:rPr>
              <a:t>“Ver detalle de resultado” </a:t>
            </a:r>
            <a:r>
              <a:rPr lang="es-ES" dirty="0">
                <a:solidFill>
                  <a:srgbClr val="002060"/>
                </a:solidFill>
                <a:latin typeface="Gilmer" panose="00000500000000000000" pitchFamily="50" charset="0"/>
                <a:cs typeface="Aharoni" panose="020B0604020202020204" pitchFamily="2" charset="-79"/>
              </a:rPr>
              <a:t>podrás visualizar los establecimientos que agregaste a tu listado de preferencias y el lugar que ocupas en las listas de espera. </a:t>
            </a:r>
            <a:endParaRPr lang="es-ES" sz="1100" b="1" u="sng" dirty="0">
              <a:solidFill>
                <a:srgbClr val="FF0000"/>
              </a:solidFill>
              <a:latin typeface="Gilmer" panose="00000500000000000000" pitchFamily="50" charset="0"/>
              <a:cs typeface="Aharoni" panose="020B0604020202020204" pitchFamily="2" charset="-79"/>
            </a:endParaRPr>
          </a:p>
        </p:txBody>
      </p:sp>
      <p:pic>
        <p:nvPicPr>
          <p:cNvPr id="22" name="Picture 4" descr="Resultado de imagen para laptop png">
            <a:extLst>
              <a:ext uri="{FF2B5EF4-FFF2-40B4-BE49-F238E27FC236}">
                <a16:creationId xmlns:a16="http://schemas.microsoft.com/office/drawing/2014/main" id="{7C11BFD5-D5A6-4AB2-8DFD-E8B85F585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537" y="1916141"/>
            <a:ext cx="9474405" cy="616831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5D299271-EE8F-4588-BE73-B0CB7C5BE714}"/>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pic>
        <p:nvPicPr>
          <p:cNvPr id="16" name="Imagen 15">
            <a:extLst>
              <a:ext uri="{FF2B5EF4-FFF2-40B4-BE49-F238E27FC236}">
                <a16:creationId xmlns:a16="http://schemas.microsoft.com/office/drawing/2014/main" id="{0A113253-CA55-4857-8959-E9DCED59E38C}"/>
              </a:ext>
            </a:extLst>
          </p:cNvPr>
          <p:cNvPicPr>
            <a:picLocks noChangeAspect="1"/>
          </p:cNvPicPr>
          <p:nvPr/>
        </p:nvPicPr>
        <p:blipFill rotWithShape="1">
          <a:blip r:embed="rId5"/>
          <a:srcRect l="38495" t="26353" r="40165" b="51995"/>
          <a:stretch/>
        </p:blipFill>
        <p:spPr>
          <a:xfrm>
            <a:off x="1004124" y="1666663"/>
            <a:ext cx="3228828" cy="1948467"/>
          </a:xfrm>
          <a:prstGeom prst="rect">
            <a:avLst/>
          </a:prstGeom>
        </p:spPr>
      </p:pic>
      <p:pic>
        <p:nvPicPr>
          <p:cNvPr id="7" name="Gráfico 6">
            <a:extLst>
              <a:ext uri="{FF2B5EF4-FFF2-40B4-BE49-F238E27FC236}">
                <a16:creationId xmlns:a16="http://schemas.microsoft.com/office/drawing/2014/main" id="{3BADEEA4-226D-4ABA-8454-465B80D0C4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944" y="1513430"/>
            <a:ext cx="1072616" cy="1072616"/>
          </a:xfrm>
          <a:prstGeom prst="rect">
            <a:avLst/>
          </a:prstGeom>
        </p:spPr>
      </p:pic>
      <p:pic>
        <p:nvPicPr>
          <p:cNvPr id="21" name="Marcador de contenido 45" descr="Imagen que contiene dibujo&#10;&#10;Descripción generada automáticamente">
            <a:extLst>
              <a:ext uri="{FF2B5EF4-FFF2-40B4-BE49-F238E27FC236}">
                <a16:creationId xmlns:a16="http://schemas.microsoft.com/office/drawing/2014/main" id="{987BECD3-FF2D-4FE5-A7E7-3BC8135D20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8223" y="3072343"/>
            <a:ext cx="701341" cy="897247"/>
          </a:xfrm>
          <a:prstGeom prst="rect">
            <a:avLst/>
          </a:prstGeom>
        </p:spPr>
      </p:pic>
      <p:pic>
        <p:nvPicPr>
          <p:cNvPr id="9" name="Imagen 8">
            <a:extLst>
              <a:ext uri="{FF2B5EF4-FFF2-40B4-BE49-F238E27FC236}">
                <a16:creationId xmlns:a16="http://schemas.microsoft.com/office/drawing/2014/main" id="{6F6DF768-8F19-47AF-9D28-68DD83423FE7}"/>
              </a:ext>
            </a:extLst>
          </p:cNvPr>
          <p:cNvPicPr>
            <a:picLocks noChangeAspect="1"/>
          </p:cNvPicPr>
          <p:nvPr/>
        </p:nvPicPr>
        <p:blipFill>
          <a:blip r:embed="rId9"/>
          <a:stretch>
            <a:fillRect/>
          </a:stretch>
        </p:blipFill>
        <p:spPr>
          <a:xfrm>
            <a:off x="5240714" y="2246796"/>
            <a:ext cx="6391457" cy="3718576"/>
          </a:xfrm>
          <a:prstGeom prst="rect">
            <a:avLst/>
          </a:prstGeom>
        </p:spPr>
      </p:pic>
      <p:pic>
        <p:nvPicPr>
          <p:cNvPr id="19" name="Marcador de contenido 28">
            <a:extLst>
              <a:ext uri="{FF2B5EF4-FFF2-40B4-BE49-F238E27FC236}">
                <a16:creationId xmlns:a16="http://schemas.microsoft.com/office/drawing/2014/main" id="{DA73448D-51DC-47EB-AD5A-24D19614D7B9}"/>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rot="9709834" flipV="1">
            <a:off x="10205617" y="2735591"/>
            <a:ext cx="512012" cy="398108"/>
          </a:xfrm>
        </p:spPr>
      </p:pic>
      <p:sp>
        <p:nvSpPr>
          <p:cNvPr id="20" name="Elipse 19">
            <a:extLst>
              <a:ext uri="{FF2B5EF4-FFF2-40B4-BE49-F238E27FC236}">
                <a16:creationId xmlns:a16="http://schemas.microsoft.com/office/drawing/2014/main" id="{860F198B-27C1-41A1-9021-C338EFFEE3CC}"/>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0C07EEF8-1D3F-460A-9F89-DFF0478AA0AC}"/>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sp>
        <p:nvSpPr>
          <p:cNvPr id="3" name="Rectángulo 2">
            <a:extLst>
              <a:ext uri="{FF2B5EF4-FFF2-40B4-BE49-F238E27FC236}">
                <a16:creationId xmlns:a16="http://schemas.microsoft.com/office/drawing/2014/main" id="{2471EBEE-B9FC-4EB9-82D8-95370018ABAC}"/>
              </a:ext>
            </a:extLst>
          </p:cNvPr>
          <p:cNvSpPr/>
          <p:nvPr/>
        </p:nvSpPr>
        <p:spPr>
          <a:xfrm>
            <a:off x="7935981" y="5995693"/>
            <a:ext cx="1042738" cy="216612"/>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4970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Picture 4" descr="Resultado de imagen para laptop png">
            <a:extLst>
              <a:ext uri="{FF2B5EF4-FFF2-40B4-BE49-F238E27FC236}">
                <a16:creationId xmlns:a16="http://schemas.microsoft.com/office/drawing/2014/main" id="{C683AF72-F964-4F1D-AE60-8F028C44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3" y="1359268"/>
            <a:ext cx="14053457" cy="761629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0FF7D501-3AC1-484D-B89E-61CED5969F85}"/>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pic>
        <p:nvPicPr>
          <p:cNvPr id="15" name="Imagen 14">
            <a:extLst>
              <a:ext uri="{FF2B5EF4-FFF2-40B4-BE49-F238E27FC236}">
                <a16:creationId xmlns:a16="http://schemas.microsoft.com/office/drawing/2014/main" id="{31F76BFA-C3CC-4A9A-AE65-BEC70DDBCAC4}"/>
              </a:ext>
            </a:extLst>
          </p:cNvPr>
          <p:cNvPicPr>
            <a:picLocks noChangeAspect="1"/>
          </p:cNvPicPr>
          <p:nvPr/>
        </p:nvPicPr>
        <p:blipFill>
          <a:blip r:embed="rId5"/>
          <a:stretch>
            <a:fillRect/>
          </a:stretch>
        </p:blipFill>
        <p:spPr>
          <a:xfrm>
            <a:off x="1401479" y="1669258"/>
            <a:ext cx="9627052" cy="4641849"/>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557872">
            <a:off x="6808474" y="2656576"/>
            <a:ext cx="1099141" cy="970230"/>
          </a:xfrm>
        </p:spPr>
      </p:pic>
      <p:sp>
        <p:nvSpPr>
          <p:cNvPr id="3" name="Rectángulo 2">
            <a:extLst>
              <a:ext uri="{FF2B5EF4-FFF2-40B4-BE49-F238E27FC236}">
                <a16:creationId xmlns:a16="http://schemas.microsoft.com/office/drawing/2014/main" id="{81551559-E0EA-41F2-B29D-B2A3BFA6FAED}"/>
              </a:ext>
            </a:extLst>
          </p:cNvPr>
          <p:cNvSpPr/>
          <p:nvPr/>
        </p:nvSpPr>
        <p:spPr>
          <a:xfrm>
            <a:off x="7978774" y="3248544"/>
            <a:ext cx="2471512" cy="532485"/>
          </a:xfrm>
          <a:custGeom>
            <a:avLst/>
            <a:gdLst>
              <a:gd name="connsiteX0" fmla="*/ 0 w 2471512"/>
              <a:gd name="connsiteY0" fmla="*/ 0 h 532485"/>
              <a:gd name="connsiteX1" fmla="*/ 543733 w 2471512"/>
              <a:gd name="connsiteY1" fmla="*/ 0 h 532485"/>
              <a:gd name="connsiteX2" fmla="*/ 1087465 w 2471512"/>
              <a:gd name="connsiteY2" fmla="*/ 0 h 532485"/>
              <a:gd name="connsiteX3" fmla="*/ 1507622 w 2471512"/>
              <a:gd name="connsiteY3" fmla="*/ 0 h 532485"/>
              <a:gd name="connsiteX4" fmla="*/ 2051355 w 2471512"/>
              <a:gd name="connsiteY4" fmla="*/ 0 h 532485"/>
              <a:gd name="connsiteX5" fmla="*/ 2471512 w 2471512"/>
              <a:gd name="connsiteY5" fmla="*/ 0 h 532485"/>
              <a:gd name="connsiteX6" fmla="*/ 2471512 w 2471512"/>
              <a:gd name="connsiteY6" fmla="*/ 532485 h 532485"/>
              <a:gd name="connsiteX7" fmla="*/ 1927779 w 2471512"/>
              <a:gd name="connsiteY7" fmla="*/ 532485 h 532485"/>
              <a:gd name="connsiteX8" fmla="*/ 1507622 w 2471512"/>
              <a:gd name="connsiteY8" fmla="*/ 532485 h 532485"/>
              <a:gd name="connsiteX9" fmla="*/ 1013320 w 2471512"/>
              <a:gd name="connsiteY9" fmla="*/ 532485 h 532485"/>
              <a:gd name="connsiteX10" fmla="*/ 519018 w 2471512"/>
              <a:gd name="connsiteY10" fmla="*/ 532485 h 532485"/>
              <a:gd name="connsiteX11" fmla="*/ 0 w 2471512"/>
              <a:gd name="connsiteY11" fmla="*/ 532485 h 532485"/>
              <a:gd name="connsiteX12" fmla="*/ 0 w 2471512"/>
              <a:gd name="connsiteY12" fmla="*/ 0 h 5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1512" h="532485" extrusionOk="0">
                <a:moveTo>
                  <a:pt x="0" y="0"/>
                </a:moveTo>
                <a:cubicBezTo>
                  <a:pt x="129484" y="-1350"/>
                  <a:pt x="309632" y="52916"/>
                  <a:pt x="543733" y="0"/>
                </a:cubicBezTo>
                <a:cubicBezTo>
                  <a:pt x="777834" y="-52916"/>
                  <a:pt x="908087" y="1407"/>
                  <a:pt x="1087465" y="0"/>
                </a:cubicBezTo>
                <a:cubicBezTo>
                  <a:pt x="1266843" y="-1407"/>
                  <a:pt x="1387989" y="16787"/>
                  <a:pt x="1507622" y="0"/>
                </a:cubicBezTo>
                <a:cubicBezTo>
                  <a:pt x="1627255" y="-16787"/>
                  <a:pt x="1824052" y="24666"/>
                  <a:pt x="2051355" y="0"/>
                </a:cubicBezTo>
                <a:cubicBezTo>
                  <a:pt x="2278658" y="-24666"/>
                  <a:pt x="2267194" y="44689"/>
                  <a:pt x="2471512" y="0"/>
                </a:cubicBezTo>
                <a:cubicBezTo>
                  <a:pt x="2480282" y="223046"/>
                  <a:pt x="2438392" y="358654"/>
                  <a:pt x="2471512" y="532485"/>
                </a:cubicBezTo>
                <a:cubicBezTo>
                  <a:pt x="2203885" y="575223"/>
                  <a:pt x="2126579" y="526090"/>
                  <a:pt x="1927779" y="532485"/>
                </a:cubicBezTo>
                <a:cubicBezTo>
                  <a:pt x="1728979" y="538880"/>
                  <a:pt x="1633152" y="509247"/>
                  <a:pt x="1507622" y="532485"/>
                </a:cubicBezTo>
                <a:cubicBezTo>
                  <a:pt x="1382092" y="555723"/>
                  <a:pt x="1178292" y="489643"/>
                  <a:pt x="1013320" y="532485"/>
                </a:cubicBezTo>
                <a:cubicBezTo>
                  <a:pt x="848348" y="575327"/>
                  <a:pt x="697877" y="522887"/>
                  <a:pt x="519018" y="532485"/>
                </a:cubicBezTo>
                <a:cubicBezTo>
                  <a:pt x="340159" y="542083"/>
                  <a:pt x="110897" y="524732"/>
                  <a:pt x="0" y="532485"/>
                </a:cubicBezTo>
                <a:cubicBezTo>
                  <a:pt x="-5502" y="307226"/>
                  <a:pt x="47707" y="213062"/>
                  <a:pt x="0" y="0"/>
                </a:cubicBezTo>
                <a:close/>
              </a:path>
            </a:pathLst>
          </a:custGeom>
          <a:noFill/>
          <a:ln w="5715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81483C5-937D-4C38-9F5C-B3FE5C82B472}"/>
              </a:ext>
            </a:extLst>
          </p:cNvPr>
          <p:cNvSpPr txBox="1"/>
          <p:nvPr/>
        </p:nvSpPr>
        <p:spPr>
          <a:xfrm rot="21123381">
            <a:off x="3637386" y="2325124"/>
            <a:ext cx="3414551" cy="707886"/>
          </a:xfrm>
          <a:custGeom>
            <a:avLst/>
            <a:gdLst>
              <a:gd name="connsiteX0" fmla="*/ 0 w 3414551"/>
              <a:gd name="connsiteY0" fmla="*/ 0 h 707886"/>
              <a:gd name="connsiteX1" fmla="*/ 3414551 w 3414551"/>
              <a:gd name="connsiteY1" fmla="*/ 0 h 707886"/>
              <a:gd name="connsiteX2" fmla="*/ 3414551 w 3414551"/>
              <a:gd name="connsiteY2" fmla="*/ 707886 h 707886"/>
              <a:gd name="connsiteX3" fmla="*/ 0 w 3414551"/>
              <a:gd name="connsiteY3" fmla="*/ 707886 h 707886"/>
              <a:gd name="connsiteX4" fmla="*/ 0 w 3414551"/>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551" h="707886" extrusionOk="0">
                <a:moveTo>
                  <a:pt x="0" y="0"/>
                </a:moveTo>
                <a:cubicBezTo>
                  <a:pt x="1316008" y="-143362"/>
                  <a:pt x="2608199" y="92465"/>
                  <a:pt x="3414551" y="0"/>
                </a:cubicBezTo>
                <a:cubicBezTo>
                  <a:pt x="3392875" y="141027"/>
                  <a:pt x="3431932" y="375932"/>
                  <a:pt x="3414551" y="707886"/>
                </a:cubicBezTo>
                <a:cubicBezTo>
                  <a:pt x="2906998" y="599233"/>
                  <a:pt x="1612887" y="809989"/>
                  <a:pt x="0" y="707886"/>
                </a:cubicBezTo>
                <a:cubicBezTo>
                  <a:pt x="38202" y="418692"/>
                  <a:pt x="-24258" y="339754"/>
                  <a:pt x="0" y="0"/>
                </a:cubicBezTo>
                <a:close/>
              </a:path>
            </a:pathLst>
          </a:custGeom>
          <a:noFill/>
          <a:ln w="38100">
            <a:noFill/>
            <a:extLst>
              <a:ext uri="{C807C97D-BFC1-408E-A445-0C87EB9F89A2}">
                <ask:lineSketchStyleProps xmlns:ask="http://schemas.microsoft.com/office/drawing/2018/sketchyshapes" sd="1625647967">
                  <a:prstGeom prst="rect">
                    <a:avLst/>
                  </a:prstGeom>
                  <ask:type>
                    <ask:lineSketchCurved/>
                  </ask:type>
                </ask:lineSketchStyleProps>
              </a:ext>
            </a:extLst>
          </a:ln>
        </p:spPr>
        <p:txBody>
          <a:bodyPr wrap="square" rtlCol="0">
            <a:spAutoFit/>
          </a:bodyPr>
          <a:lstStyle/>
          <a:p>
            <a:pPr algn="ctr"/>
            <a:r>
              <a:rPr lang="es-ES" sz="2000" dirty="0">
                <a:solidFill>
                  <a:srgbClr val="FF0000"/>
                </a:solidFill>
                <a:latin typeface="Gilmer Heavy" panose="00000900000000000000" pitchFamily="50" charset="0"/>
              </a:rPr>
              <a:t>¿Qué pasa si </a:t>
            </a:r>
            <a:r>
              <a:rPr lang="es-ES" sz="2000" dirty="0">
                <a:solidFill>
                  <a:schemeClr val="accent6"/>
                </a:solidFill>
                <a:latin typeface="Gilmer Heavy" panose="00000900000000000000" pitchFamily="50" charset="0"/>
              </a:rPr>
              <a:t>ACEPTO</a:t>
            </a:r>
            <a:r>
              <a:rPr lang="es-ES" sz="2000" dirty="0">
                <a:solidFill>
                  <a:srgbClr val="FF0000"/>
                </a:solidFill>
                <a:latin typeface="Gilmer Heavy" panose="00000900000000000000" pitchFamily="50" charset="0"/>
              </a:rPr>
              <a:t> el actual establecimiento?</a:t>
            </a:r>
            <a:endParaRPr lang="es-CL" sz="2000" dirty="0">
              <a:solidFill>
                <a:srgbClr val="FF0000"/>
              </a:solidFill>
              <a:latin typeface="Gilmer Heavy" panose="00000900000000000000" pitchFamily="50" charset="0"/>
            </a:endParaRPr>
          </a:p>
        </p:txBody>
      </p:sp>
      <p:sp>
        <p:nvSpPr>
          <p:cNvPr id="16" name="Elipse 15">
            <a:extLst>
              <a:ext uri="{FF2B5EF4-FFF2-40B4-BE49-F238E27FC236}">
                <a16:creationId xmlns:a16="http://schemas.microsoft.com/office/drawing/2014/main" id="{90C648C7-A718-421C-8244-B5D20CD01210}"/>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2A83F13B-F876-482F-BC58-1DC4B811FE0D}"/>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sp>
        <p:nvSpPr>
          <p:cNvPr id="6" name="Rectángulo 5">
            <a:extLst>
              <a:ext uri="{FF2B5EF4-FFF2-40B4-BE49-F238E27FC236}">
                <a16:creationId xmlns:a16="http://schemas.microsoft.com/office/drawing/2014/main" id="{5C8EAB80-081D-4423-800C-A9FE35BFA067}"/>
              </a:ext>
            </a:extLst>
          </p:cNvPr>
          <p:cNvSpPr/>
          <p:nvPr/>
        </p:nvSpPr>
        <p:spPr>
          <a:xfrm>
            <a:off x="5541837" y="6368681"/>
            <a:ext cx="1362546" cy="252415"/>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53641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1716622"/>
            <a:ext cx="5020128" cy="4508935"/>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120760" y="2029878"/>
            <a:ext cx="4671190" cy="3877985"/>
          </a:xfrm>
          <a:prstGeom prst="rect">
            <a:avLst/>
          </a:prstGeom>
          <a:noFill/>
          <a:ln>
            <a:noFill/>
          </a:ln>
        </p:spPr>
        <p:txBody>
          <a:bodyPr wrap="square" rtlCol="0">
            <a:spAutoFit/>
          </a:bodyPr>
          <a:lstStyle/>
          <a:p>
            <a:r>
              <a:rPr lang="es-ES" sz="2800" b="1" dirty="0">
                <a:solidFill>
                  <a:schemeClr val="accent6"/>
                </a:solidFill>
                <a:latin typeface="Gilmer Heavy" panose="00000900000000000000" pitchFamily="50" charset="0"/>
              </a:rPr>
              <a:t>SE TE PREGUNTARÁ SI QUIERES ACTIVAR LAS LISTAS DE ESPERA</a:t>
            </a:r>
          </a:p>
          <a:p>
            <a:pPr lvl="0"/>
            <a:endParaRPr lang="es-CL" dirty="0">
              <a:solidFill>
                <a:srgbClr val="002060"/>
              </a:solidFill>
              <a:latin typeface="Gilmer Medium" panose="00000700000000000000" pitchFamily="50" charset="0"/>
            </a:endParaRPr>
          </a:p>
          <a:p>
            <a:pPr marL="285750" indent="-285750">
              <a:buFont typeface="Arial" panose="020B0604020202020204" pitchFamily="34" charset="0"/>
              <a:buChar char="•"/>
            </a:pPr>
            <a:r>
              <a:rPr lang="es-ES" dirty="0">
                <a:solidFill>
                  <a:schemeClr val="accent6"/>
                </a:solidFill>
                <a:latin typeface="Gilmer Heavy" panose="00000900000000000000" pitchFamily="50" charset="0"/>
              </a:rPr>
              <a:t>Si activas las listas de espera y corren</a:t>
            </a:r>
            <a:r>
              <a:rPr lang="es-ES" dirty="0">
                <a:solidFill>
                  <a:srgbClr val="002060"/>
                </a:solidFill>
                <a:latin typeface="Gilmer Medium" panose="00000700000000000000" pitchFamily="50" charset="0"/>
              </a:rPr>
              <a:t>, el postulante podría ser admitido en alguno de los establecimientos de sus primeras preferencias en su listado </a:t>
            </a:r>
            <a:endParaRPr lang="es-CL" dirty="0">
              <a:solidFill>
                <a:srgbClr val="002060"/>
              </a:solidFill>
              <a:latin typeface="Gilmer Medium" panose="00000700000000000000" pitchFamily="50" charset="0"/>
            </a:endParaRPr>
          </a:p>
          <a:p>
            <a:pPr marL="285750" indent="-285750">
              <a:buFont typeface="Arial" panose="020B0604020202020204" pitchFamily="34" charset="0"/>
              <a:buChar char="•"/>
            </a:pPr>
            <a:r>
              <a:rPr lang="es-ES" dirty="0">
                <a:solidFill>
                  <a:srgbClr val="FF0000"/>
                </a:solidFill>
                <a:latin typeface="Gilmer Medium" panose="00000700000000000000" pitchFamily="50" charset="0"/>
              </a:rPr>
              <a:t>Si la lista de espera no corre</a:t>
            </a:r>
            <a:r>
              <a:rPr lang="es-ES" dirty="0">
                <a:solidFill>
                  <a:srgbClr val="002060"/>
                </a:solidFill>
                <a:latin typeface="Gilmer Medium" panose="00000700000000000000" pitchFamily="50" charset="0"/>
              </a:rPr>
              <a:t>, el postulante mantiene el cupo en el establecimiento que está aceptando.</a:t>
            </a:r>
            <a:endParaRPr lang="es-CL"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35ED1E5E-2CAA-4FA9-94D8-F17958F2E8A1}"/>
              </a:ext>
            </a:extLst>
          </p:cNvPr>
          <p:cNvPicPr>
            <a:picLocks noChangeAspect="1"/>
          </p:cNvPicPr>
          <p:nvPr/>
        </p:nvPicPr>
        <p:blipFill>
          <a:blip r:embed="rId5"/>
          <a:stretch>
            <a:fillRect/>
          </a:stretch>
        </p:blipFill>
        <p:spPr>
          <a:xfrm>
            <a:off x="598136" y="2313608"/>
            <a:ext cx="5521903" cy="3136201"/>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104571" y="3106057"/>
            <a:ext cx="2481943" cy="2061029"/>
          </a:xfrm>
          <a:custGeom>
            <a:avLst/>
            <a:gdLst>
              <a:gd name="connsiteX0" fmla="*/ 0 w 2481943"/>
              <a:gd name="connsiteY0" fmla="*/ 0 h 2061029"/>
              <a:gd name="connsiteX1" fmla="*/ 546027 w 2481943"/>
              <a:gd name="connsiteY1" fmla="*/ 0 h 2061029"/>
              <a:gd name="connsiteX2" fmla="*/ 1092055 w 2481943"/>
              <a:gd name="connsiteY2" fmla="*/ 0 h 2061029"/>
              <a:gd name="connsiteX3" fmla="*/ 1513985 w 2481943"/>
              <a:gd name="connsiteY3" fmla="*/ 0 h 2061029"/>
              <a:gd name="connsiteX4" fmla="*/ 2060013 w 2481943"/>
              <a:gd name="connsiteY4" fmla="*/ 0 h 2061029"/>
              <a:gd name="connsiteX5" fmla="*/ 2481943 w 2481943"/>
              <a:gd name="connsiteY5" fmla="*/ 0 h 2061029"/>
              <a:gd name="connsiteX6" fmla="*/ 2481943 w 2481943"/>
              <a:gd name="connsiteY6" fmla="*/ 474037 h 2061029"/>
              <a:gd name="connsiteX7" fmla="*/ 2481943 w 2481943"/>
              <a:gd name="connsiteY7" fmla="*/ 1030515 h 2061029"/>
              <a:gd name="connsiteX8" fmla="*/ 2481943 w 2481943"/>
              <a:gd name="connsiteY8" fmla="*/ 1566382 h 2061029"/>
              <a:gd name="connsiteX9" fmla="*/ 2481943 w 2481943"/>
              <a:gd name="connsiteY9" fmla="*/ 2061029 h 2061029"/>
              <a:gd name="connsiteX10" fmla="*/ 1960735 w 2481943"/>
              <a:gd name="connsiteY10" fmla="*/ 2061029 h 2061029"/>
              <a:gd name="connsiteX11" fmla="*/ 1538805 w 2481943"/>
              <a:gd name="connsiteY11" fmla="*/ 2061029 h 2061029"/>
              <a:gd name="connsiteX12" fmla="*/ 1042416 w 2481943"/>
              <a:gd name="connsiteY12" fmla="*/ 2061029 h 2061029"/>
              <a:gd name="connsiteX13" fmla="*/ 521208 w 2481943"/>
              <a:gd name="connsiteY13" fmla="*/ 2061029 h 2061029"/>
              <a:gd name="connsiteX14" fmla="*/ 0 w 2481943"/>
              <a:gd name="connsiteY14" fmla="*/ 2061029 h 2061029"/>
              <a:gd name="connsiteX15" fmla="*/ 0 w 2481943"/>
              <a:gd name="connsiteY15" fmla="*/ 1545772 h 2061029"/>
              <a:gd name="connsiteX16" fmla="*/ 0 w 2481943"/>
              <a:gd name="connsiteY16" fmla="*/ 1092345 h 2061029"/>
              <a:gd name="connsiteX17" fmla="*/ 0 w 2481943"/>
              <a:gd name="connsiteY17" fmla="*/ 556478 h 2061029"/>
              <a:gd name="connsiteX18" fmla="*/ 0 w 2481943"/>
              <a:gd name="connsiteY18" fmla="*/ 0 h 206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1943" h="2061029" extrusionOk="0">
                <a:moveTo>
                  <a:pt x="0" y="0"/>
                </a:moveTo>
                <a:cubicBezTo>
                  <a:pt x="126507" y="-20959"/>
                  <a:pt x="370261" y="63807"/>
                  <a:pt x="546027" y="0"/>
                </a:cubicBezTo>
                <a:cubicBezTo>
                  <a:pt x="721793" y="-63807"/>
                  <a:pt x="853558" y="21362"/>
                  <a:pt x="1092055" y="0"/>
                </a:cubicBezTo>
                <a:cubicBezTo>
                  <a:pt x="1330552" y="-21362"/>
                  <a:pt x="1328271" y="30703"/>
                  <a:pt x="1513985" y="0"/>
                </a:cubicBezTo>
                <a:cubicBezTo>
                  <a:pt x="1699699" y="-30703"/>
                  <a:pt x="1895337" y="59926"/>
                  <a:pt x="2060013" y="0"/>
                </a:cubicBezTo>
                <a:cubicBezTo>
                  <a:pt x="2224689" y="-59926"/>
                  <a:pt x="2340989" y="2491"/>
                  <a:pt x="2481943" y="0"/>
                </a:cubicBezTo>
                <a:cubicBezTo>
                  <a:pt x="2506084" y="210203"/>
                  <a:pt x="2473218" y="295929"/>
                  <a:pt x="2481943" y="474037"/>
                </a:cubicBezTo>
                <a:cubicBezTo>
                  <a:pt x="2490668" y="652145"/>
                  <a:pt x="2442865" y="753367"/>
                  <a:pt x="2481943" y="1030515"/>
                </a:cubicBezTo>
                <a:cubicBezTo>
                  <a:pt x="2521021" y="1307663"/>
                  <a:pt x="2472012" y="1349967"/>
                  <a:pt x="2481943" y="1566382"/>
                </a:cubicBezTo>
                <a:cubicBezTo>
                  <a:pt x="2491874" y="1782797"/>
                  <a:pt x="2450266" y="1822957"/>
                  <a:pt x="2481943" y="2061029"/>
                </a:cubicBezTo>
                <a:cubicBezTo>
                  <a:pt x="2232614" y="2115769"/>
                  <a:pt x="2103689" y="2053382"/>
                  <a:pt x="1960735" y="2061029"/>
                </a:cubicBezTo>
                <a:cubicBezTo>
                  <a:pt x="1817781" y="2068676"/>
                  <a:pt x="1713392" y="2059650"/>
                  <a:pt x="1538805" y="2061029"/>
                </a:cubicBezTo>
                <a:cubicBezTo>
                  <a:pt x="1364218" y="2062408"/>
                  <a:pt x="1219746" y="2009969"/>
                  <a:pt x="1042416" y="2061029"/>
                </a:cubicBezTo>
                <a:cubicBezTo>
                  <a:pt x="865086" y="2112089"/>
                  <a:pt x="629186" y="2014997"/>
                  <a:pt x="521208" y="2061029"/>
                </a:cubicBezTo>
                <a:cubicBezTo>
                  <a:pt x="413230" y="2107061"/>
                  <a:pt x="215546" y="2003600"/>
                  <a:pt x="0" y="2061029"/>
                </a:cubicBezTo>
                <a:cubicBezTo>
                  <a:pt x="-55348" y="1886896"/>
                  <a:pt x="50917" y="1681972"/>
                  <a:pt x="0" y="1545772"/>
                </a:cubicBezTo>
                <a:cubicBezTo>
                  <a:pt x="-50917" y="1409572"/>
                  <a:pt x="37930" y="1307239"/>
                  <a:pt x="0" y="1092345"/>
                </a:cubicBezTo>
                <a:cubicBezTo>
                  <a:pt x="-37930" y="877451"/>
                  <a:pt x="4867" y="686222"/>
                  <a:pt x="0" y="556478"/>
                </a:cubicBezTo>
                <a:cubicBezTo>
                  <a:pt x="-4867" y="426734"/>
                  <a:pt x="15979" y="184402"/>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420" y="4769483"/>
            <a:ext cx="408743" cy="522917"/>
          </a:xfrm>
          <a:prstGeom prst="rect">
            <a:avLst/>
          </a:prstGeom>
        </p:spPr>
      </p:pic>
      <p:sp>
        <p:nvSpPr>
          <p:cNvPr id="13" name="CuadroTexto 12">
            <a:extLst>
              <a:ext uri="{FF2B5EF4-FFF2-40B4-BE49-F238E27FC236}">
                <a16:creationId xmlns:a16="http://schemas.microsoft.com/office/drawing/2014/main" id="{873E3801-D80B-4B8E-B5CC-CB9257ED2FE8}"/>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sp>
        <p:nvSpPr>
          <p:cNvPr id="20" name="Elipse 19">
            <a:extLst>
              <a:ext uri="{FF2B5EF4-FFF2-40B4-BE49-F238E27FC236}">
                <a16:creationId xmlns:a16="http://schemas.microsoft.com/office/drawing/2014/main" id="{D50AF234-C827-47D7-B3A0-5330A1828370}"/>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A3E9EB19-09A1-4725-B043-8EC8AF9210B2}"/>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sp>
        <p:nvSpPr>
          <p:cNvPr id="6" name="Rectángulo 5">
            <a:extLst>
              <a:ext uri="{FF2B5EF4-FFF2-40B4-BE49-F238E27FC236}">
                <a16:creationId xmlns:a16="http://schemas.microsoft.com/office/drawing/2014/main" id="{8EFEE3BC-B610-49D0-B8E4-6C905C85F4E4}"/>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17391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Picture 4" descr="Resultado de imagen para laptop png">
            <a:extLst>
              <a:ext uri="{FF2B5EF4-FFF2-40B4-BE49-F238E27FC236}">
                <a16:creationId xmlns:a16="http://schemas.microsoft.com/office/drawing/2014/main" id="{C683AF72-F964-4F1D-AE60-8F028C44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3" y="1359268"/>
            <a:ext cx="14053457" cy="761629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0FF7D501-3AC1-484D-B89E-61CED5969F85}"/>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pic>
        <p:nvPicPr>
          <p:cNvPr id="15" name="Imagen 14">
            <a:extLst>
              <a:ext uri="{FF2B5EF4-FFF2-40B4-BE49-F238E27FC236}">
                <a16:creationId xmlns:a16="http://schemas.microsoft.com/office/drawing/2014/main" id="{31F76BFA-C3CC-4A9A-AE65-BEC70DDBCAC4}"/>
              </a:ext>
            </a:extLst>
          </p:cNvPr>
          <p:cNvPicPr>
            <a:picLocks noChangeAspect="1"/>
          </p:cNvPicPr>
          <p:nvPr/>
        </p:nvPicPr>
        <p:blipFill>
          <a:blip r:embed="rId5"/>
          <a:stretch>
            <a:fillRect/>
          </a:stretch>
        </p:blipFill>
        <p:spPr>
          <a:xfrm>
            <a:off x="1401479" y="1669258"/>
            <a:ext cx="9627052" cy="4641849"/>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557872">
            <a:off x="6630352" y="2914853"/>
            <a:ext cx="1282282" cy="1131892"/>
          </a:xfrm>
        </p:spPr>
      </p:pic>
      <p:sp>
        <p:nvSpPr>
          <p:cNvPr id="3" name="Rectángulo 2">
            <a:extLst>
              <a:ext uri="{FF2B5EF4-FFF2-40B4-BE49-F238E27FC236}">
                <a16:creationId xmlns:a16="http://schemas.microsoft.com/office/drawing/2014/main" id="{81551559-E0EA-41F2-B29D-B2A3BFA6FAED}"/>
              </a:ext>
            </a:extLst>
          </p:cNvPr>
          <p:cNvSpPr/>
          <p:nvPr/>
        </p:nvSpPr>
        <p:spPr>
          <a:xfrm>
            <a:off x="7983310" y="3629431"/>
            <a:ext cx="2471512" cy="532485"/>
          </a:xfrm>
          <a:custGeom>
            <a:avLst/>
            <a:gdLst>
              <a:gd name="connsiteX0" fmla="*/ 0 w 2471512"/>
              <a:gd name="connsiteY0" fmla="*/ 0 h 532485"/>
              <a:gd name="connsiteX1" fmla="*/ 543733 w 2471512"/>
              <a:gd name="connsiteY1" fmla="*/ 0 h 532485"/>
              <a:gd name="connsiteX2" fmla="*/ 1087465 w 2471512"/>
              <a:gd name="connsiteY2" fmla="*/ 0 h 532485"/>
              <a:gd name="connsiteX3" fmla="*/ 1507622 w 2471512"/>
              <a:gd name="connsiteY3" fmla="*/ 0 h 532485"/>
              <a:gd name="connsiteX4" fmla="*/ 2051355 w 2471512"/>
              <a:gd name="connsiteY4" fmla="*/ 0 h 532485"/>
              <a:gd name="connsiteX5" fmla="*/ 2471512 w 2471512"/>
              <a:gd name="connsiteY5" fmla="*/ 0 h 532485"/>
              <a:gd name="connsiteX6" fmla="*/ 2471512 w 2471512"/>
              <a:gd name="connsiteY6" fmla="*/ 532485 h 532485"/>
              <a:gd name="connsiteX7" fmla="*/ 1927779 w 2471512"/>
              <a:gd name="connsiteY7" fmla="*/ 532485 h 532485"/>
              <a:gd name="connsiteX8" fmla="*/ 1507622 w 2471512"/>
              <a:gd name="connsiteY8" fmla="*/ 532485 h 532485"/>
              <a:gd name="connsiteX9" fmla="*/ 1013320 w 2471512"/>
              <a:gd name="connsiteY9" fmla="*/ 532485 h 532485"/>
              <a:gd name="connsiteX10" fmla="*/ 519018 w 2471512"/>
              <a:gd name="connsiteY10" fmla="*/ 532485 h 532485"/>
              <a:gd name="connsiteX11" fmla="*/ 0 w 2471512"/>
              <a:gd name="connsiteY11" fmla="*/ 532485 h 532485"/>
              <a:gd name="connsiteX12" fmla="*/ 0 w 2471512"/>
              <a:gd name="connsiteY12" fmla="*/ 0 h 5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1512" h="532485" extrusionOk="0">
                <a:moveTo>
                  <a:pt x="0" y="0"/>
                </a:moveTo>
                <a:cubicBezTo>
                  <a:pt x="129484" y="-1350"/>
                  <a:pt x="309632" y="52916"/>
                  <a:pt x="543733" y="0"/>
                </a:cubicBezTo>
                <a:cubicBezTo>
                  <a:pt x="777834" y="-52916"/>
                  <a:pt x="908087" y="1407"/>
                  <a:pt x="1087465" y="0"/>
                </a:cubicBezTo>
                <a:cubicBezTo>
                  <a:pt x="1266843" y="-1407"/>
                  <a:pt x="1387989" y="16787"/>
                  <a:pt x="1507622" y="0"/>
                </a:cubicBezTo>
                <a:cubicBezTo>
                  <a:pt x="1627255" y="-16787"/>
                  <a:pt x="1824052" y="24666"/>
                  <a:pt x="2051355" y="0"/>
                </a:cubicBezTo>
                <a:cubicBezTo>
                  <a:pt x="2278658" y="-24666"/>
                  <a:pt x="2267194" y="44689"/>
                  <a:pt x="2471512" y="0"/>
                </a:cubicBezTo>
                <a:cubicBezTo>
                  <a:pt x="2480282" y="223046"/>
                  <a:pt x="2438392" y="358654"/>
                  <a:pt x="2471512" y="532485"/>
                </a:cubicBezTo>
                <a:cubicBezTo>
                  <a:pt x="2203885" y="575223"/>
                  <a:pt x="2126579" y="526090"/>
                  <a:pt x="1927779" y="532485"/>
                </a:cubicBezTo>
                <a:cubicBezTo>
                  <a:pt x="1728979" y="538880"/>
                  <a:pt x="1633152" y="509247"/>
                  <a:pt x="1507622" y="532485"/>
                </a:cubicBezTo>
                <a:cubicBezTo>
                  <a:pt x="1382092" y="555723"/>
                  <a:pt x="1178292" y="489643"/>
                  <a:pt x="1013320" y="532485"/>
                </a:cubicBezTo>
                <a:cubicBezTo>
                  <a:pt x="848348" y="575327"/>
                  <a:pt x="697877" y="522887"/>
                  <a:pt x="519018" y="532485"/>
                </a:cubicBezTo>
                <a:cubicBezTo>
                  <a:pt x="340159" y="542083"/>
                  <a:pt x="110897" y="524732"/>
                  <a:pt x="0" y="532485"/>
                </a:cubicBezTo>
                <a:cubicBezTo>
                  <a:pt x="-5502" y="307226"/>
                  <a:pt x="47707" y="213062"/>
                  <a:pt x="0" y="0"/>
                </a:cubicBezTo>
                <a:close/>
              </a:path>
            </a:pathLst>
          </a:custGeom>
          <a:noFill/>
          <a:ln w="5715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81483C5-937D-4C38-9F5C-B3FE5C82B472}"/>
              </a:ext>
            </a:extLst>
          </p:cNvPr>
          <p:cNvSpPr txBox="1"/>
          <p:nvPr/>
        </p:nvSpPr>
        <p:spPr>
          <a:xfrm rot="21123381">
            <a:off x="3733312" y="2417081"/>
            <a:ext cx="3506088" cy="707886"/>
          </a:xfrm>
          <a:custGeom>
            <a:avLst/>
            <a:gdLst>
              <a:gd name="connsiteX0" fmla="*/ 0 w 3506088"/>
              <a:gd name="connsiteY0" fmla="*/ 0 h 707886"/>
              <a:gd name="connsiteX1" fmla="*/ 3506088 w 3506088"/>
              <a:gd name="connsiteY1" fmla="*/ 0 h 707886"/>
              <a:gd name="connsiteX2" fmla="*/ 3506088 w 3506088"/>
              <a:gd name="connsiteY2" fmla="*/ 707886 h 707886"/>
              <a:gd name="connsiteX3" fmla="*/ 0 w 3506088"/>
              <a:gd name="connsiteY3" fmla="*/ 707886 h 707886"/>
              <a:gd name="connsiteX4" fmla="*/ 0 w 3506088"/>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088" h="707886" extrusionOk="0">
                <a:moveTo>
                  <a:pt x="0" y="0"/>
                </a:moveTo>
                <a:cubicBezTo>
                  <a:pt x="533571" y="-143362"/>
                  <a:pt x="3106387" y="92465"/>
                  <a:pt x="3506088" y="0"/>
                </a:cubicBezTo>
                <a:cubicBezTo>
                  <a:pt x="3484412" y="141027"/>
                  <a:pt x="3523469" y="375932"/>
                  <a:pt x="3506088" y="707886"/>
                </a:cubicBezTo>
                <a:cubicBezTo>
                  <a:pt x="2926332" y="599233"/>
                  <a:pt x="1301614" y="809989"/>
                  <a:pt x="0" y="707886"/>
                </a:cubicBezTo>
                <a:cubicBezTo>
                  <a:pt x="38202" y="418692"/>
                  <a:pt x="-24258" y="339754"/>
                  <a:pt x="0" y="0"/>
                </a:cubicBezTo>
                <a:close/>
              </a:path>
            </a:pathLst>
          </a:custGeom>
          <a:noFill/>
          <a:ln w="38100">
            <a:noFill/>
            <a:extLst>
              <a:ext uri="{C807C97D-BFC1-408E-A445-0C87EB9F89A2}">
                <ask:lineSketchStyleProps xmlns:ask="http://schemas.microsoft.com/office/drawing/2018/sketchyshapes" sd="1625647967">
                  <a:prstGeom prst="rect">
                    <a:avLst/>
                  </a:prstGeom>
                  <ask:type>
                    <ask:lineSketchCurved/>
                  </ask:type>
                </ask:lineSketchStyleProps>
              </a:ext>
            </a:extLst>
          </a:ln>
        </p:spPr>
        <p:txBody>
          <a:bodyPr wrap="square" rtlCol="0">
            <a:spAutoFit/>
          </a:bodyPr>
          <a:lstStyle/>
          <a:p>
            <a:pPr algn="ctr"/>
            <a:r>
              <a:rPr lang="es-ES" sz="2000" dirty="0">
                <a:solidFill>
                  <a:schemeClr val="accent6"/>
                </a:solidFill>
                <a:latin typeface="Gilmer Heavy" panose="00000900000000000000" pitchFamily="50" charset="0"/>
              </a:rPr>
              <a:t>¿Qué pasa si </a:t>
            </a:r>
            <a:r>
              <a:rPr lang="es-ES" sz="2000" dirty="0">
                <a:solidFill>
                  <a:srgbClr val="FF0000"/>
                </a:solidFill>
                <a:latin typeface="Gilmer Heavy" panose="00000900000000000000" pitchFamily="50" charset="0"/>
              </a:rPr>
              <a:t>RECHAZO </a:t>
            </a:r>
            <a:r>
              <a:rPr lang="es-ES" sz="2000" dirty="0">
                <a:solidFill>
                  <a:schemeClr val="accent6"/>
                </a:solidFill>
                <a:latin typeface="Gilmer Heavy" panose="00000900000000000000" pitchFamily="50" charset="0"/>
              </a:rPr>
              <a:t>el establecimiento actual?</a:t>
            </a:r>
            <a:endParaRPr lang="es-CL" sz="2000" dirty="0">
              <a:solidFill>
                <a:schemeClr val="accent6"/>
              </a:solidFill>
              <a:latin typeface="Gilmer Heavy" panose="00000900000000000000" pitchFamily="50" charset="0"/>
            </a:endParaRPr>
          </a:p>
        </p:txBody>
      </p:sp>
      <p:sp>
        <p:nvSpPr>
          <p:cNvPr id="12" name="Elipse 11">
            <a:extLst>
              <a:ext uri="{FF2B5EF4-FFF2-40B4-BE49-F238E27FC236}">
                <a16:creationId xmlns:a16="http://schemas.microsoft.com/office/drawing/2014/main" id="{1ECD92BE-C971-46A2-BBB6-03AC6CC89A62}"/>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Rectángulo 15">
            <a:extLst>
              <a:ext uri="{FF2B5EF4-FFF2-40B4-BE49-F238E27FC236}">
                <a16:creationId xmlns:a16="http://schemas.microsoft.com/office/drawing/2014/main" id="{C88E47C4-D215-43C6-A728-6094E5070EDB}"/>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sp>
        <p:nvSpPr>
          <p:cNvPr id="6" name="Rectángulo 5">
            <a:extLst>
              <a:ext uri="{FF2B5EF4-FFF2-40B4-BE49-F238E27FC236}">
                <a16:creationId xmlns:a16="http://schemas.microsoft.com/office/drawing/2014/main" id="{377F2263-3FE5-46DA-B3C8-A9F2C7D81C22}"/>
              </a:ext>
            </a:extLst>
          </p:cNvPr>
          <p:cNvSpPr/>
          <p:nvPr/>
        </p:nvSpPr>
        <p:spPr>
          <a:xfrm>
            <a:off x="5584155" y="6358783"/>
            <a:ext cx="1333479" cy="262313"/>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4193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1855586"/>
            <a:ext cx="4895849" cy="3889509"/>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029706" y="2144540"/>
            <a:ext cx="4628638" cy="3416320"/>
          </a:xfrm>
          <a:prstGeom prst="rect">
            <a:avLst/>
          </a:prstGeom>
          <a:noFill/>
          <a:ln>
            <a:noFill/>
          </a:ln>
        </p:spPr>
        <p:txBody>
          <a:bodyPr wrap="square" rtlCol="0">
            <a:spAutoFit/>
          </a:bodyPr>
          <a:lstStyle/>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 el resultado</a:t>
            </a:r>
            <a:r>
              <a:rPr lang="es-ES" b="1" dirty="0">
                <a:solidFill>
                  <a:srgbClr val="002060"/>
                </a:solidFill>
                <a:latin typeface="Gilmer" panose="00000500000000000000" pitchFamily="50" charset="0"/>
              </a:rPr>
              <a:t>, </a:t>
            </a:r>
            <a:r>
              <a:rPr lang="es-ES" b="1" dirty="0">
                <a:solidFill>
                  <a:srgbClr val="002060"/>
                </a:solidFill>
                <a:latin typeface="Gilmer Heavy" panose="00000900000000000000" pitchFamily="50" charset="0"/>
              </a:rPr>
              <a:t>renuncias al cupo en tu establecimiento actual </a:t>
            </a:r>
            <a:r>
              <a:rPr lang="es-ES" dirty="0">
                <a:solidFill>
                  <a:srgbClr val="002060"/>
                </a:solidFill>
                <a:latin typeface="Gilmer Medium" panose="00000700000000000000" pitchFamily="50" charset="0"/>
              </a:rPr>
              <a:t>y lo liberas para otro estudiante.</a:t>
            </a:r>
          </a:p>
          <a:p>
            <a:pPr marL="285750" lvl="0" indent="-285750">
              <a:buFont typeface="Wingdings" panose="05000000000000000000" pitchFamily="2" charset="2"/>
              <a:buChar char="ü"/>
            </a:pPr>
            <a:endParaRPr lang="es-ES" b="1" dirty="0">
              <a:solidFill>
                <a:srgbClr val="002060"/>
              </a:solidFill>
              <a:latin typeface="Gilmer" panose="00000500000000000000" pitchFamily="50" charset="0"/>
            </a:endParaRPr>
          </a:p>
          <a:p>
            <a:pPr marL="285750" lvl="0" indent="-285750">
              <a:buFont typeface="Wingdings" panose="05000000000000000000" pitchFamily="2" charset="2"/>
              <a:buChar char="ü"/>
            </a:pPr>
            <a:r>
              <a:rPr lang="es-ES" b="1" dirty="0">
                <a:solidFill>
                  <a:srgbClr val="FF0000"/>
                </a:solidFill>
                <a:latin typeface="Gilmer Heavy" panose="00000900000000000000" pitchFamily="50" charset="0"/>
              </a:rPr>
              <a:t>Al rechazar</a:t>
            </a:r>
            <a:r>
              <a:rPr lang="es-ES" b="1" dirty="0">
                <a:solidFill>
                  <a:srgbClr val="002060"/>
                </a:solidFill>
                <a:latin typeface="Gilmer" panose="00000500000000000000" pitchFamily="50" charset="0"/>
              </a:rPr>
              <a:t>, </a:t>
            </a:r>
            <a:r>
              <a:rPr lang="es-ES" b="1" dirty="0">
                <a:solidFill>
                  <a:srgbClr val="002060"/>
                </a:solidFill>
                <a:latin typeface="Gilmer Heavy" panose="00000900000000000000" pitchFamily="50" charset="0"/>
              </a:rPr>
              <a:t>deberás participar del Periodo Complementario </a:t>
            </a:r>
            <a:r>
              <a:rPr lang="es-ES" b="1" dirty="0">
                <a:solidFill>
                  <a:srgbClr val="002060"/>
                </a:solidFill>
                <a:latin typeface="Gilmer" panose="00000500000000000000" pitchFamily="50" charset="0"/>
              </a:rPr>
              <a:t>de postulación entre el </a:t>
            </a:r>
            <a:r>
              <a:rPr lang="es-ES" b="1" dirty="0">
                <a:solidFill>
                  <a:srgbClr val="002060"/>
                </a:solidFill>
                <a:latin typeface="Gilmer Heavy" panose="00000900000000000000" pitchFamily="50" charset="0"/>
              </a:rPr>
              <a:t>23 y 30 de noviembre </a:t>
            </a:r>
            <a:r>
              <a:rPr lang="es-ES" b="1" dirty="0">
                <a:solidFill>
                  <a:srgbClr val="002060"/>
                </a:solidFill>
                <a:latin typeface="Gilmer" panose="00000500000000000000" pitchFamily="50" charset="0"/>
              </a:rPr>
              <a:t>del 2021.</a:t>
            </a:r>
          </a:p>
          <a:p>
            <a:pPr lvl="0"/>
            <a:endParaRPr lang="es-ES" b="1" dirty="0">
              <a:solidFill>
                <a:srgbClr val="002060"/>
              </a:solidFill>
              <a:latin typeface="Gilmer" panose="00000500000000000000" pitchFamily="50" charset="0"/>
            </a:endParaRPr>
          </a:p>
          <a:p>
            <a:pPr marL="285750" indent="-285750">
              <a:buFont typeface="Wingdings" panose="05000000000000000000" pitchFamily="2" charset="2"/>
              <a:buChar char="ü"/>
            </a:pPr>
            <a:r>
              <a:rPr lang="es-ES" b="1" dirty="0">
                <a:solidFill>
                  <a:srgbClr val="FF0000"/>
                </a:solidFill>
                <a:latin typeface="Gilmer Heavy" panose="00000900000000000000" pitchFamily="50" charset="0"/>
              </a:rPr>
              <a:t>Al rechazar, </a:t>
            </a:r>
            <a:r>
              <a:rPr lang="es-ES" b="1" dirty="0">
                <a:solidFill>
                  <a:srgbClr val="002060"/>
                </a:solidFill>
                <a:latin typeface="Gilmer Heavy" panose="00000900000000000000" pitchFamily="50" charset="0"/>
              </a:rPr>
              <a:t>no participarás de las listas de espera.</a:t>
            </a:r>
            <a:endParaRPr lang="es-CL" dirty="0">
              <a:solidFill>
                <a:srgbClr val="002060"/>
              </a:solidFill>
              <a:latin typeface="Gilmer" panose="00000500000000000000" pitchFamily="50" charset="0"/>
            </a:endParaRPr>
          </a:p>
          <a:p>
            <a:pPr lvl="0"/>
            <a:endParaRPr lang="es-CL" dirty="0">
              <a:solidFill>
                <a:srgbClr val="002060"/>
              </a:solidFill>
              <a:latin typeface="Gilmer" panose="000005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EC5F5933-56F6-4987-A5A8-35F02F0D9E71}"/>
              </a:ext>
            </a:extLst>
          </p:cNvPr>
          <p:cNvPicPr>
            <a:picLocks noChangeAspect="1"/>
          </p:cNvPicPr>
          <p:nvPr/>
        </p:nvPicPr>
        <p:blipFill>
          <a:blip r:embed="rId5"/>
          <a:stretch>
            <a:fillRect/>
          </a:stretch>
        </p:blipFill>
        <p:spPr>
          <a:xfrm>
            <a:off x="606592" y="2267819"/>
            <a:ext cx="5530396" cy="3181450"/>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967789" y="4499428"/>
            <a:ext cx="1395664" cy="361329"/>
          </a:xfrm>
          <a:custGeom>
            <a:avLst/>
            <a:gdLst>
              <a:gd name="connsiteX0" fmla="*/ 0 w 1395664"/>
              <a:gd name="connsiteY0" fmla="*/ 0 h 361329"/>
              <a:gd name="connsiteX1" fmla="*/ 493135 w 1395664"/>
              <a:gd name="connsiteY1" fmla="*/ 0 h 361329"/>
              <a:gd name="connsiteX2" fmla="*/ 986269 w 1395664"/>
              <a:gd name="connsiteY2" fmla="*/ 0 h 361329"/>
              <a:gd name="connsiteX3" fmla="*/ 1395664 w 1395664"/>
              <a:gd name="connsiteY3" fmla="*/ 0 h 361329"/>
              <a:gd name="connsiteX4" fmla="*/ 1395664 w 1395664"/>
              <a:gd name="connsiteY4" fmla="*/ 361329 h 361329"/>
              <a:gd name="connsiteX5" fmla="*/ 972313 w 1395664"/>
              <a:gd name="connsiteY5" fmla="*/ 361329 h 361329"/>
              <a:gd name="connsiteX6" fmla="*/ 535005 w 1395664"/>
              <a:gd name="connsiteY6" fmla="*/ 361329 h 361329"/>
              <a:gd name="connsiteX7" fmla="*/ 0 w 1395664"/>
              <a:gd name="connsiteY7" fmla="*/ 361329 h 361329"/>
              <a:gd name="connsiteX8" fmla="*/ 0 w 1395664"/>
              <a:gd name="connsiteY8" fmla="*/ 0 h 3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664" h="361329" extrusionOk="0">
                <a:moveTo>
                  <a:pt x="0" y="0"/>
                </a:moveTo>
                <a:cubicBezTo>
                  <a:pt x="101604" y="-11681"/>
                  <a:pt x="330508" y="49132"/>
                  <a:pt x="493135" y="0"/>
                </a:cubicBezTo>
                <a:cubicBezTo>
                  <a:pt x="655763" y="-49132"/>
                  <a:pt x="847359" y="30909"/>
                  <a:pt x="986269" y="0"/>
                </a:cubicBezTo>
                <a:cubicBezTo>
                  <a:pt x="1125179" y="-30909"/>
                  <a:pt x="1265478" y="37402"/>
                  <a:pt x="1395664" y="0"/>
                </a:cubicBezTo>
                <a:cubicBezTo>
                  <a:pt x="1429230" y="172170"/>
                  <a:pt x="1383638" y="202940"/>
                  <a:pt x="1395664" y="361329"/>
                </a:cubicBezTo>
                <a:cubicBezTo>
                  <a:pt x="1211085" y="369132"/>
                  <a:pt x="1057642" y="334743"/>
                  <a:pt x="972313" y="361329"/>
                </a:cubicBezTo>
                <a:cubicBezTo>
                  <a:pt x="886984" y="387915"/>
                  <a:pt x="701208" y="345066"/>
                  <a:pt x="535005" y="361329"/>
                </a:cubicBezTo>
                <a:cubicBezTo>
                  <a:pt x="368802" y="377592"/>
                  <a:pt x="215610" y="301488"/>
                  <a:pt x="0" y="361329"/>
                </a:cubicBezTo>
                <a:cubicBezTo>
                  <a:pt x="-3538" y="242071"/>
                  <a:pt x="41426" y="165458"/>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760" y="4653414"/>
            <a:ext cx="408743" cy="522917"/>
          </a:xfrm>
          <a:prstGeom prst="rect">
            <a:avLst/>
          </a:prstGeom>
        </p:spPr>
      </p:pic>
      <p:sp>
        <p:nvSpPr>
          <p:cNvPr id="14" name="CuadroTexto 13">
            <a:extLst>
              <a:ext uri="{FF2B5EF4-FFF2-40B4-BE49-F238E27FC236}">
                <a16:creationId xmlns:a16="http://schemas.microsoft.com/office/drawing/2014/main" id="{3D00BFFE-7EFF-41A3-A960-EAB35866D945}"/>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sp>
        <p:nvSpPr>
          <p:cNvPr id="19" name="Elipse 18">
            <a:extLst>
              <a:ext uri="{FF2B5EF4-FFF2-40B4-BE49-F238E27FC236}">
                <a16:creationId xmlns:a16="http://schemas.microsoft.com/office/drawing/2014/main" id="{2127306F-DFE8-44D8-86C3-24D9F503EF9A}"/>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2B92988D-9CC3-4951-8EC5-2BF57DD6FA5D}"/>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pic>
        <p:nvPicPr>
          <p:cNvPr id="21" name="Imagen 20">
            <a:extLst>
              <a:ext uri="{FF2B5EF4-FFF2-40B4-BE49-F238E27FC236}">
                <a16:creationId xmlns:a16="http://schemas.microsoft.com/office/drawing/2014/main" id="{B8B6AC6F-9A53-47BA-8FB3-54A66BB99905}"/>
              </a:ext>
            </a:extLst>
          </p:cNvPr>
          <p:cNvPicPr>
            <a:picLocks noChangeAspect="1"/>
          </p:cNvPicPr>
          <p:nvPr/>
        </p:nvPicPr>
        <p:blipFill rotWithShape="1">
          <a:blip r:embed="rId5"/>
          <a:srcRect l="28140" t="29014" r="30574" b="54550"/>
          <a:stretch/>
        </p:blipFill>
        <p:spPr>
          <a:xfrm>
            <a:off x="2161191" y="3485042"/>
            <a:ext cx="2283236" cy="522918"/>
          </a:xfrm>
          <a:prstGeom prst="rect">
            <a:avLst/>
          </a:prstGeom>
        </p:spPr>
      </p:pic>
      <p:pic>
        <p:nvPicPr>
          <p:cNvPr id="22" name="Imagen 21">
            <a:extLst>
              <a:ext uri="{FF2B5EF4-FFF2-40B4-BE49-F238E27FC236}">
                <a16:creationId xmlns:a16="http://schemas.microsoft.com/office/drawing/2014/main" id="{C9E3CD05-D5AE-4E3E-8B2F-9A64FEF504D2}"/>
              </a:ext>
            </a:extLst>
          </p:cNvPr>
          <p:cNvPicPr>
            <a:picLocks noChangeAspect="1"/>
          </p:cNvPicPr>
          <p:nvPr/>
        </p:nvPicPr>
        <p:blipFill rotWithShape="1">
          <a:blip r:embed="rId5"/>
          <a:srcRect l="55552" t="29947" r="30574" b="65644"/>
          <a:stretch/>
        </p:blipFill>
        <p:spPr>
          <a:xfrm>
            <a:off x="2186123" y="3203670"/>
            <a:ext cx="2258304" cy="319869"/>
          </a:xfrm>
          <a:prstGeom prst="rect">
            <a:avLst/>
          </a:prstGeom>
        </p:spPr>
      </p:pic>
      <p:sp>
        <p:nvSpPr>
          <p:cNvPr id="7" name="Rectángulo 6">
            <a:extLst>
              <a:ext uri="{FF2B5EF4-FFF2-40B4-BE49-F238E27FC236}">
                <a16:creationId xmlns:a16="http://schemas.microsoft.com/office/drawing/2014/main" id="{046B648F-E9FF-4EC8-9547-DB4BF524FDAB}"/>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0296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2394870"/>
            <a:ext cx="4895849" cy="211296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182362" y="2696945"/>
            <a:ext cx="4420922" cy="1446550"/>
          </a:xfrm>
          <a:prstGeom prst="rect">
            <a:avLst/>
          </a:prstGeom>
          <a:noFill/>
          <a:ln>
            <a:noFill/>
          </a:ln>
        </p:spPr>
        <p:txBody>
          <a:bodyPr wrap="square" rtlCol="0">
            <a:spAutoFit/>
          </a:bodyPr>
          <a:lstStyle/>
          <a:p>
            <a:pPr lvl="0"/>
            <a:r>
              <a:rPr lang="es-ES" sz="2800" b="1" dirty="0">
                <a:solidFill>
                  <a:srgbClr val="FF0000"/>
                </a:solidFill>
                <a:latin typeface="Gilmer Heavy" panose="00000900000000000000" pitchFamily="50" charset="0"/>
              </a:rPr>
              <a:t>¡RECUERDA!</a:t>
            </a:r>
          </a:p>
          <a:p>
            <a:pPr lvl="0"/>
            <a:endParaRPr lang="es-ES" sz="2000" b="1" dirty="0">
              <a:solidFill>
                <a:srgbClr val="002060"/>
              </a:solidFill>
              <a:latin typeface="Gilmer" panose="00000500000000000000" pitchFamily="50" charset="0"/>
            </a:endParaRPr>
          </a:p>
          <a:p>
            <a:pPr lvl="0"/>
            <a:r>
              <a:rPr lang="es-ES" sz="2000" b="1" dirty="0">
                <a:solidFill>
                  <a:srgbClr val="002060"/>
                </a:solidFill>
                <a:latin typeface="Gilmer Medium" panose="00000700000000000000" pitchFamily="50" charset="0"/>
              </a:rPr>
              <a:t>Descarga tu comprobante de resultado, guárdalo e imprímelo.</a:t>
            </a:r>
            <a:endParaRPr lang="es-CL" sz="2000"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A19F91B2-6B47-4C6B-80E4-52979D7742DD}"/>
              </a:ext>
            </a:extLst>
          </p:cNvPr>
          <p:cNvPicPr>
            <a:picLocks noChangeAspect="1"/>
          </p:cNvPicPr>
          <p:nvPr/>
        </p:nvPicPr>
        <p:blipFill>
          <a:blip r:embed="rId5"/>
          <a:stretch>
            <a:fillRect/>
          </a:stretch>
        </p:blipFill>
        <p:spPr>
          <a:xfrm>
            <a:off x="588716" y="2318151"/>
            <a:ext cx="5530996" cy="3164411"/>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2294020" y="3131081"/>
            <a:ext cx="2021305" cy="1938224"/>
          </a:xfrm>
          <a:custGeom>
            <a:avLst/>
            <a:gdLst>
              <a:gd name="connsiteX0" fmla="*/ 0 w 2021305"/>
              <a:gd name="connsiteY0" fmla="*/ 0 h 1938224"/>
              <a:gd name="connsiteX1" fmla="*/ 545752 w 2021305"/>
              <a:gd name="connsiteY1" fmla="*/ 0 h 1938224"/>
              <a:gd name="connsiteX2" fmla="*/ 1091505 w 2021305"/>
              <a:gd name="connsiteY2" fmla="*/ 0 h 1938224"/>
              <a:gd name="connsiteX3" fmla="*/ 1536192 w 2021305"/>
              <a:gd name="connsiteY3" fmla="*/ 0 h 1938224"/>
              <a:gd name="connsiteX4" fmla="*/ 2021305 w 2021305"/>
              <a:gd name="connsiteY4" fmla="*/ 0 h 1938224"/>
              <a:gd name="connsiteX5" fmla="*/ 2021305 w 2021305"/>
              <a:gd name="connsiteY5" fmla="*/ 445792 h 1938224"/>
              <a:gd name="connsiteX6" fmla="*/ 2021305 w 2021305"/>
              <a:gd name="connsiteY6" fmla="*/ 872201 h 1938224"/>
              <a:gd name="connsiteX7" fmla="*/ 2021305 w 2021305"/>
              <a:gd name="connsiteY7" fmla="*/ 1395521 h 1938224"/>
              <a:gd name="connsiteX8" fmla="*/ 2021305 w 2021305"/>
              <a:gd name="connsiteY8" fmla="*/ 1938224 h 1938224"/>
              <a:gd name="connsiteX9" fmla="*/ 1495766 w 2021305"/>
              <a:gd name="connsiteY9" fmla="*/ 1938224 h 1938224"/>
              <a:gd name="connsiteX10" fmla="*/ 990439 w 2021305"/>
              <a:gd name="connsiteY10" fmla="*/ 1938224 h 1938224"/>
              <a:gd name="connsiteX11" fmla="*/ 545752 w 2021305"/>
              <a:gd name="connsiteY11" fmla="*/ 1938224 h 1938224"/>
              <a:gd name="connsiteX12" fmla="*/ 0 w 2021305"/>
              <a:gd name="connsiteY12" fmla="*/ 1938224 h 1938224"/>
              <a:gd name="connsiteX13" fmla="*/ 0 w 2021305"/>
              <a:gd name="connsiteY13" fmla="*/ 1434286 h 1938224"/>
              <a:gd name="connsiteX14" fmla="*/ 0 w 2021305"/>
              <a:gd name="connsiteY14" fmla="*/ 1007876 h 1938224"/>
              <a:gd name="connsiteX15" fmla="*/ 0 w 2021305"/>
              <a:gd name="connsiteY15" fmla="*/ 562085 h 1938224"/>
              <a:gd name="connsiteX16" fmla="*/ 0 w 2021305"/>
              <a:gd name="connsiteY16" fmla="*/ 0 h 193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305" h="1938224" extrusionOk="0">
                <a:moveTo>
                  <a:pt x="0" y="0"/>
                </a:moveTo>
                <a:cubicBezTo>
                  <a:pt x="198138" y="-30272"/>
                  <a:pt x="367968" y="43430"/>
                  <a:pt x="545752" y="0"/>
                </a:cubicBezTo>
                <a:cubicBezTo>
                  <a:pt x="723536" y="-43430"/>
                  <a:pt x="971829" y="3798"/>
                  <a:pt x="1091505" y="0"/>
                </a:cubicBezTo>
                <a:cubicBezTo>
                  <a:pt x="1211181" y="-3798"/>
                  <a:pt x="1401997" y="46303"/>
                  <a:pt x="1536192" y="0"/>
                </a:cubicBezTo>
                <a:cubicBezTo>
                  <a:pt x="1670387" y="-46303"/>
                  <a:pt x="1902353" y="37986"/>
                  <a:pt x="2021305" y="0"/>
                </a:cubicBezTo>
                <a:cubicBezTo>
                  <a:pt x="2062118" y="199835"/>
                  <a:pt x="1999831" y="298125"/>
                  <a:pt x="2021305" y="445792"/>
                </a:cubicBezTo>
                <a:cubicBezTo>
                  <a:pt x="2042779" y="593459"/>
                  <a:pt x="2003823" y="754892"/>
                  <a:pt x="2021305" y="872201"/>
                </a:cubicBezTo>
                <a:cubicBezTo>
                  <a:pt x="2038787" y="989510"/>
                  <a:pt x="1978871" y="1158173"/>
                  <a:pt x="2021305" y="1395521"/>
                </a:cubicBezTo>
                <a:cubicBezTo>
                  <a:pt x="2063739" y="1632869"/>
                  <a:pt x="1980236" y="1712511"/>
                  <a:pt x="2021305" y="1938224"/>
                </a:cubicBezTo>
                <a:cubicBezTo>
                  <a:pt x="1787614" y="1971057"/>
                  <a:pt x="1635388" y="1886220"/>
                  <a:pt x="1495766" y="1938224"/>
                </a:cubicBezTo>
                <a:cubicBezTo>
                  <a:pt x="1356144" y="1990228"/>
                  <a:pt x="1156925" y="1881370"/>
                  <a:pt x="990439" y="1938224"/>
                </a:cubicBezTo>
                <a:cubicBezTo>
                  <a:pt x="823953" y="1995078"/>
                  <a:pt x="662614" y="1923663"/>
                  <a:pt x="545752" y="1938224"/>
                </a:cubicBezTo>
                <a:cubicBezTo>
                  <a:pt x="428890" y="1952785"/>
                  <a:pt x="263895" y="1904028"/>
                  <a:pt x="0" y="1938224"/>
                </a:cubicBezTo>
                <a:cubicBezTo>
                  <a:pt x="-31043" y="1810063"/>
                  <a:pt x="36295" y="1673971"/>
                  <a:pt x="0" y="1434286"/>
                </a:cubicBezTo>
                <a:cubicBezTo>
                  <a:pt x="-36295" y="1194601"/>
                  <a:pt x="23398" y="1116368"/>
                  <a:pt x="0" y="1007876"/>
                </a:cubicBezTo>
                <a:cubicBezTo>
                  <a:pt x="-23398" y="899384"/>
                  <a:pt x="36128" y="744936"/>
                  <a:pt x="0" y="562085"/>
                </a:cubicBezTo>
                <a:cubicBezTo>
                  <a:pt x="-36128" y="379234"/>
                  <a:pt x="3540" y="223263"/>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1791" y="4260397"/>
            <a:ext cx="408743" cy="522917"/>
          </a:xfrm>
          <a:prstGeom prst="rect">
            <a:avLst/>
          </a:prstGeom>
        </p:spPr>
      </p:pic>
      <p:sp>
        <p:nvSpPr>
          <p:cNvPr id="20" name="CuadroTexto 19">
            <a:extLst>
              <a:ext uri="{FF2B5EF4-FFF2-40B4-BE49-F238E27FC236}">
                <a16:creationId xmlns:a16="http://schemas.microsoft.com/office/drawing/2014/main" id="{0F7C1989-982D-4487-8F27-15ED837562D0}"/>
              </a:ext>
            </a:extLst>
          </p:cNvPr>
          <p:cNvSpPr txBox="1"/>
          <p:nvPr/>
        </p:nvSpPr>
        <p:spPr>
          <a:xfrm>
            <a:off x="1952946" y="632443"/>
            <a:ext cx="8220520" cy="523220"/>
          </a:xfrm>
          <a:prstGeom prst="rect">
            <a:avLst/>
          </a:prstGeom>
          <a:noFill/>
          <a:ln>
            <a:noFill/>
          </a:ln>
        </p:spPr>
        <p:txBody>
          <a:bodyPr wrap="none" rtlCol="0">
            <a:spAutoFit/>
          </a:bodyPr>
          <a:lstStyle/>
          <a:p>
            <a:pPr algn="ctr"/>
            <a:r>
              <a:rPr lang="es-ES" sz="2800" b="1" dirty="0">
                <a:solidFill>
                  <a:srgbClr val="7030A0"/>
                </a:solidFill>
                <a:latin typeface="Gilmer Heavy" panose="00000900000000000000" pitchFamily="50" charset="0"/>
                <a:cs typeface="Aharoni" panose="020B0604020202020204" pitchFamily="2" charset="-79"/>
              </a:rPr>
              <a:t>C. MANTIENE SU ACTUAL ESTABLECIMIENTO</a:t>
            </a:r>
            <a:endParaRPr lang="es-CL" sz="2800" b="1" dirty="0">
              <a:solidFill>
                <a:srgbClr val="7030A0"/>
              </a:solidFill>
              <a:latin typeface="Gilmer Heavy" panose="00000900000000000000" pitchFamily="50" charset="0"/>
              <a:cs typeface="Aharoni" panose="020B0604020202020204" pitchFamily="2" charset="-79"/>
            </a:endParaRPr>
          </a:p>
        </p:txBody>
      </p:sp>
      <p:sp>
        <p:nvSpPr>
          <p:cNvPr id="21" name="Elipse 20">
            <a:extLst>
              <a:ext uri="{FF2B5EF4-FFF2-40B4-BE49-F238E27FC236}">
                <a16:creationId xmlns:a16="http://schemas.microsoft.com/office/drawing/2014/main" id="{37E81611-1341-429A-AD87-81D8096C71FE}"/>
              </a:ext>
            </a:extLst>
          </p:cNvPr>
          <p:cNvSpPr/>
          <p:nvPr/>
        </p:nvSpPr>
        <p:spPr>
          <a:xfrm>
            <a:off x="1977995" y="657698"/>
            <a:ext cx="494433" cy="490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a:extLst>
              <a:ext uri="{FF2B5EF4-FFF2-40B4-BE49-F238E27FC236}">
                <a16:creationId xmlns:a16="http://schemas.microsoft.com/office/drawing/2014/main" id="{FA76E65A-3141-4DE3-9244-AC5DB4882109}"/>
              </a:ext>
            </a:extLst>
          </p:cNvPr>
          <p:cNvSpPr/>
          <p:nvPr/>
        </p:nvSpPr>
        <p:spPr>
          <a:xfrm>
            <a:off x="2007538" y="660278"/>
            <a:ext cx="681161" cy="461665"/>
          </a:xfrm>
          <a:prstGeom prst="rect">
            <a:avLst/>
          </a:prstGeom>
        </p:spPr>
        <p:txBody>
          <a:bodyPr wrap="square">
            <a:spAutoFit/>
          </a:bodyPr>
          <a:lstStyle/>
          <a:p>
            <a:r>
              <a:rPr lang="es-ES" sz="2400" b="1" dirty="0">
                <a:solidFill>
                  <a:schemeClr val="bg1"/>
                </a:solidFill>
                <a:latin typeface="Gilmer Heavy" panose="00000900000000000000" pitchFamily="50" charset="0"/>
                <a:cs typeface="Aharoni" panose="020B0604020202020204" pitchFamily="2" charset="-79"/>
              </a:rPr>
              <a:t>C</a:t>
            </a:r>
            <a:endParaRPr lang="es-CL" sz="2400" dirty="0">
              <a:solidFill>
                <a:schemeClr val="bg1"/>
              </a:solidFill>
            </a:endParaRPr>
          </a:p>
        </p:txBody>
      </p:sp>
      <p:sp>
        <p:nvSpPr>
          <p:cNvPr id="6" name="Rectángulo 5">
            <a:extLst>
              <a:ext uri="{FF2B5EF4-FFF2-40B4-BE49-F238E27FC236}">
                <a16:creationId xmlns:a16="http://schemas.microsoft.com/office/drawing/2014/main" id="{AC13A0C4-71D1-48DA-9E3B-D6F706EEE7CE}"/>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5657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a:xfrm>
            <a:off x="838200" y="1825625"/>
            <a:ext cx="10515600" cy="4351338"/>
          </a:xfrm>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2B18A315-DFB8-461C-B2DE-C64D74B20D29}"/>
              </a:ext>
            </a:extLst>
          </p:cNvPr>
          <p:cNvSpPr/>
          <p:nvPr/>
        </p:nvSpPr>
        <p:spPr>
          <a:xfrm>
            <a:off x="389577" y="1451239"/>
            <a:ext cx="11402373" cy="44479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BC886AEF-2D0C-47C5-81F5-B67C5663F7C3}"/>
              </a:ext>
            </a:extLst>
          </p:cNvPr>
          <p:cNvSpPr/>
          <p:nvPr/>
        </p:nvSpPr>
        <p:spPr>
          <a:xfrm>
            <a:off x="863655" y="2830726"/>
            <a:ext cx="3862877" cy="513539"/>
          </a:xfrm>
          <a:prstGeom prst="rect">
            <a:avLst/>
          </a:prstGeom>
        </p:spPr>
        <p:txBody>
          <a:bodyPr wrap="square">
            <a:spAutoFit/>
          </a:bodyPr>
          <a:lstStyle/>
          <a:p>
            <a:pPr marL="228600">
              <a:lnSpc>
                <a:spcPct val="107000"/>
              </a:lnSpc>
              <a:spcAft>
                <a:spcPts val="800"/>
              </a:spcAft>
            </a:pPr>
            <a:r>
              <a:rPr lang="es-ES" sz="2800" dirty="0">
                <a:solidFill>
                  <a:srgbClr val="002060"/>
                </a:solidFill>
                <a:latin typeface="Gilmer Medium" panose="00000700000000000000" pitchFamily="50" charset="0"/>
                <a:ea typeface="Calibri" panose="020F0502020204030204" pitchFamily="34" charset="0"/>
                <a:cs typeface="Calibri" panose="020F0502020204030204" pitchFamily="34" charset="0"/>
              </a:rPr>
              <a:t>Todas las regiones</a:t>
            </a:r>
            <a:endParaRPr lang="es-CL" sz="2800" dirty="0">
              <a:solidFill>
                <a:srgbClr val="002060"/>
              </a:solidFill>
              <a:latin typeface="Gilmer Medium" panose="00000700000000000000" pitchFamily="50" charset="0"/>
              <a:ea typeface="Calibri" panose="020F0502020204030204" pitchFamily="34" charset="0"/>
              <a:cs typeface="Times New Roman" panose="02020603050405020304" pitchFamily="18" charset="0"/>
            </a:endParaRPr>
          </a:p>
        </p:txBody>
      </p:sp>
      <p:sp>
        <p:nvSpPr>
          <p:cNvPr id="17" name="Elipse 16">
            <a:extLst>
              <a:ext uri="{FF2B5EF4-FFF2-40B4-BE49-F238E27FC236}">
                <a16:creationId xmlns:a16="http://schemas.microsoft.com/office/drawing/2014/main" id="{0545C7F0-0D4C-4441-8248-4617C6020019}"/>
              </a:ext>
            </a:extLst>
          </p:cNvPr>
          <p:cNvSpPr/>
          <p:nvPr/>
        </p:nvSpPr>
        <p:spPr>
          <a:xfrm>
            <a:off x="863655" y="3012686"/>
            <a:ext cx="149617" cy="1496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errar llave 22">
            <a:extLst>
              <a:ext uri="{FF2B5EF4-FFF2-40B4-BE49-F238E27FC236}">
                <a16:creationId xmlns:a16="http://schemas.microsoft.com/office/drawing/2014/main" id="{A7CF0BA3-94A5-488F-A905-40310075E422}"/>
              </a:ext>
            </a:extLst>
          </p:cNvPr>
          <p:cNvSpPr/>
          <p:nvPr/>
        </p:nvSpPr>
        <p:spPr>
          <a:xfrm>
            <a:off x="4743451" y="2509010"/>
            <a:ext cx="86662" cy="1278573"/>
          </a:xfrm>
          <a:prstGeom prst="rightBrace">
            <a:avLst>
              <a:gd name="adj1" fmla="val 8333"/>
              <a:gd name="adj2" fmla="val 4918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946034B4-B6C6-49FF-81D2-9C8E3A7EEE81}"/>
              </a:ext>
            </a:extLst>
          </p:cNvPr>
          <p:cNvSpPr/>
          <p:nvPr/>
        </p:nvSpPr>
        <p:spPr>
          <a:xfrm>
            <a:off x="4977633" y="2804222"/>
            <a:ext cx="6612754" cy="633891"/>
          </a:xfrm>
          <a:prstGeom prst="rect">
            <a:avLst/>
          </a:prstGeom>
        </p:spPr>
        <p:txBody>
          <a:bodyPr wrap="square">
            <a:spAutoFit/>
          </a:bodyPr>
          <a:lstStyle/>
          <a:p>
            <a:pPr marL="228600">
              <a:lnSpc>
                <a:spcPct val="107000"/>
              </a:lnSpc>
              <a:spcAft>
                <a:spcPts val="800"/>
              </a:spcAft>
            </a:pPr>
            <a:r>
              <a:rPr lang="es-ES" sz="3600" dirty="0">
                <a:solidFill>
                  <a:srgbClr val="FF0000"/>
                </a:solidFill>
                <a:latin typeface="Gilmer Medium" panose="00000700000000000000" pitchFamily="50" charset="0"/>
                <a:ea typeface="Calibri" panose="020F0502020204030204" pitchFamily="34" charset="0"/>
                <a:cs typeface="Calibri" panose="020F0502020204030204" pitchFamily="34" charset="0"/>
              </a:rPr>
              <a:t>Entre el </a:t>
            </a:r>
            <a:r>
              <a:rPr lang="es-ES" sz="3600" dirty="0">
                <a:solidFill>
                  <a:srgbClr val="FF0000"/>
                </a:solidFill>
                <a:latin typeface="Gilmer Heavy" panose="00000900000000000000" pitchFamily="50" charset="0"/>
                <a:ea typeface="Calibri" panose="020F0502020204030204" pitchFamily="34" charset="0"/>
                <a:cs typeface="Calibri" panose="020F0502020204030204" pitchFamily="34" charset="0"/>
              </a:rPr>
              <a:t>25 y 29</a:t>
            </a:r>
            <a:r>
              <a:rPr lang="es-ES" sz="3600" dirty="0">
                <a:solidFill>
                  <a:srgbClr val="FF0000"/>
                </a:solidFill>
                <a:latin typeface="Gilmer Medium" panose="00000700000000000000" pitchFamily="50" charset="0"/>
                <a:ea typeface="Calibri" panose="020F0502020204030204" pitchFamily="34" charset="0"/>
                <a:cs typeface="Calibri" panose="020F0502020204030204" pitchFamily="34" charset="0"/>
              </a:rPr>
              <a:t> </a:t>
            </a:r>
            <a:r>
              <a:rPr lang="es-ES" sz="3600" dirty="0">
                <a:solidFill>
                  <a:srgbClr val="FF0000"/>
                </a:solidFill>
                <a:latin typeface="Gilmer Heavy" panose="00000900000000000000" pitchFamily="50" charset="0"/>
                <a:ea typeface="Calibri" panose="020F0502020204030204" pitchFamily="34" charset="0"/>
                <a:cs typeface="Calibri" panose="020F0502020204030204" pitchFamily="34" charset="0"/>
              </a:rPr>
              <a:t>de octubre</a:t>
            </a:r>
          </a:p>
        </p:txBody>
      </p:sp>
      <p:sp>
        <p:nvSpPr>
          <p:cNvPr id="21" name="CuadroTexto 20">
            <a:extLst>
              <a:ext uri="{FF2B5EF4-FFF2-40B4-BE49-F238E27FC236}">
                <a16:creationId xmlns:a16="http://schemas.microsoft.com/office/drawing/2014/main" id="{4B1968A4-EB6F-4891-BD42-77A052C3523D}"/>
              </a:ext>
            </a:extLst>
          </p:cNvPr>
          <p:cNvSpPr txBox="1"/>
          <p:nvPr/>
        </p:nvSpPr>
        <p:spPr>
          <a:xfrm>
            <a:off x="1476856" y="578212"/>
            <a:ext cx="9118202" cy="553998"/>
          </a:xfrm>
          <a:prstGeom prst="rect">
            <a:avLst/>
          </a:prstGeom>
          <a:noFill/>
          <a:ln>
            <a:noFill/>
          </a:ln>
        </p:spPr>
        <p:txBody>
          <a:bodyPr wrap="none" rtlCol="0">
            <a:spAutoFit/>
          </a:bodyPr>
          <a:lstStyle/>
          <a:p>
            <a:pPr algn="ctr"/>
            <a:r>
              <a:rPr lang="es-ES" sz="3000" b="1" dirty="0">
                <a:solidFill>
                  <a:schemeClr val="bg1"/>
                </a:solidFill>
                <a:latin typeface="Gilmer Heavy" panose="00000900000000000000" pitchFamily="50" charset="0"/>
                <a:cs typeface="Aharoni" panose="020B0604020202020204" pitchFamily="2" charset="-79"/>
              </a:rPr>
              <a:t>1. ¿CUÁNDO SE PUBLICAN LOS RESULTADOS?</a:t>
            </a:r>
            <a:endParaRPr lang="es-CL" sz="3000" b="1" dirty="0">
              <a:solidFill>
                <a:schemeClr val="bg1"/>
              </a:solidFill>
              <a:latin typeface="Gilmer Heavy" panose="00000900000000000000" pitchFamily="50" charset="0"/>
              <a:cs typeface="Aharoni" panose="020B0604020202020204" pitchFamily="2" charset="-79"/>
            </a:endParaRPr>
          </a:p>
        </p:txBody>
      </p:sp>
      <p:pic>
        <p:nvPicPr>
          <p:cNvPr id="24" name="Gráfico 23">
            <a:extLst>
              <a:ext uri="{FF2B5EF4-FFF2-40B4-BE49-F238E27FC236}">
                <a16:creationId xmlns:a16="http://schemas.microsoft.com/office/drawing/2014/main" id="{309AEEB5-230A-44A3-A307-94A2ED50F3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1084" y="5495926"/>
            <a:ext cx="1552326" cy="1552326"/>
          </a:xfrm>
          <a:prstGeom prst="rect">
            <a:avLst/>
          </a:prstGeom>
        </p:spPr>
      </p:pic>
      <p:sp>
        <p:nvSpPr>
          <p:cNvPr id="14" name="Rectángulo 13">
            <a:extLst>
              <a:ext uri="{FF2B5EF4-FFF2-40B4-BE49-F238E27FC236}">
                <a16:creationId xmlns:a16="http://schemas.microsoft.com/office/drawing/2014/main" id="{74392490-0237-4319-8055-9E62010B0AA8}"/>
              </a:ext>
            </a:extLst>
          </p:cNvPr>
          <p:cNvSpPr/>
          <p:nvPr/>
        </p:nvSpPr>
        <p:spPr>
          <a:xfrm>
            <a:off x="3227555" y="4172054"/>
            <a:ext cx="6392202" cy="513539"/>
          </a:xfrm>
          <a:prstGeom prst="rect">
            <a:avLst/>
          </a:prstGeom>
        </p:spPr>
        <p:txBody>
          <a:bodyPr wrap="square">
            <a:spAutoFit/>
          </a:bodyPr>
          <a:lstStyle/>
          <a:p>
            <a:pPr marL="228600">
              <a:lnSpc>
                <a:spcPct val="107000"/>
              </a:lnSpc>
              <a:spcAft>
                <a:spcPts val="800"/>
              </a:spcAft>
            </a:pPr>
            <a:r>
              <a:rPr lang="es-ES" sz="2800" dirty="0">
                <a:solidFill>
                  <a:srgbClr val="002060"/>
                </a:solidFill>
                <a:latin typeface="Gilmer Heavy" panose="00000900000000000000" pitchFamily="50" charset="0"/>
                <a:ea typeface="Calibri" panose="020F0502020204030204" pitchFamily="34" charset="0"/>
                <a:cs typeface="Calibri" panose="020F0502020204030204" pitchFamily="34" charset="0"/>
              </a:rPr>
              <a:t>Resultados Listas de Espera</a:t>
            </a:r>
            <a:endParaRPr lang="es-CL" sz="28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id="{E2818DBC-1C8E-4767-A494-72CBD7125CF5}"/>
              </a:ext>
            </a:extLst>
          </p:cNvPr>
          <p:cNvSpPr/>
          <p:nvPr/>
        </p:nvSpPr>
        <p:spPr>
          <a:xfrm>
            <a:off x="2134636" y="1871877"/>
            <a:ext cx="8245398" cy="513539"/>
          </a:xfrm>
          <a:prstGeom prst="rect">
            <a:avLst/>
          </a:prstGeom>
        </p:spPr>
        <p:txBody>
          <a:bodyPr wrap="square">
            <a:spAutoFit/>
          </a:bodyPr>
          <a:lstStyle/>
          <a:p>
            <a:pPr marL="228600">
              <a:lnSpc>
                <a:spcPct val="107000"/>
              </a:lnSpc>
              <a:spcAft>
                <a:spcPts val="800"/>
              </a:spcAft>
            </a:pPr>
            <a:r>
              <a:rPr lang="es-ES" sz="2800" dirty="0">
                <a:solidFill>
                  <a:srgbClr val="002060"/>
                </a:solidFill>
                <a:latin typeface="Gilmer Heavy" panose="00000900000000000000" pitchFamily="50" charset="0"/>
                <a:ea typeface="Calibri" panose="020F0502020204030204" pitchFamily="34" charset="0"/>
                <a:cs typeface="Calibri" panose="020F0502020204030204" pitchFamily="34" charset="0"/>
              </a:rPr>
              <a:t>Resultados Periodo Principal de postulación</a:t>
            </a:r>
            <a:endParaRPr lang="es-CL" sz="28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5875D038-8831-4D40-BA8B-A30AD3205361}"/>
              </a:ext>
            </a:extLst>
          </p:cNvPr>
          <p:cNvSpPr/>
          <p:nvPr/>
        </p:nvSpPr>
        <p:spPr>
          <a:xfrm>
            <a:off x="943581" y="5069879"/>
            <a:ext cx="3862877" cy="453394"/>
          </a:xfrm>
          <a:prstGeom prst="rect">
            <a:avLst/>
          </a:prstGeom>
        </p:spPr>
        <p:txBody>
          <a:bodyPr wrap="square">
            <a:spAutoFit/>
          </a:bodyPr>
          <a:lstStyle/>
          <a:p>
            <a:pPr marL="228600">
              <a:lnSpc>
                <a:spcPct val="107000"/>
              </a:lnSpc>
              <a:spcAft>
                <a:spcPts val="800"/>
              </a:spcAft>
            </a:pPr>
            <a:r>
              <a:rPr lang="es-ES" sz="2400" dirty="0">
                <a:solidFill>
                  <a:srgbClr val="002060"/>
                </a:solidFill>
                <a:latin typeface="Gilmer Medium" panose="00000700000000000000" pitchFamily="50" charset="0"/>
                <a:ea typeface="Calibri" panose="020F0502020204030204" pitchFamily="34" charset="0"/>
                <a:cs typeface="Calibri" panose="020F0502020204030204" pitchFamily="34" charset="0"/>
              </a:rPr>
              <a:t>Todas las regiones</a:t>
            </a:r>
            <a:endParaRPr lang="es-CL" sz="2400" dirty="0">
              <a:solidFill>
                <a:srgbClr val="002060"/>
              </a:solidFill>
              <a:latin typeface="Gilmer Medium" panose="00000700000000000000" pitchFamily="50" charset="0"/>
              <a:ea typeface="Calibri" panose="020F0502020204030204" pitchFamily="34" charset="0"/>
              <a:cs typeface="Times New Roman" panose="02020603050405020304" pitchFamily="18" charset="0"/>
            </a:endParaRPr>
          </a:p>
        </p:txBody>
      </p:sp>
      <p:sp>
        <p:nvSpPr>
          <p:cNvPr id="18" name="Elipse 17">
            <a:extLst>
              <a:ext uri="{FF2B5EF4-FFF2-40B4-BE49-F238E27FC236}">
                <a16:creationId xmlns:a16="http://schemas.microsoft.com/office/drawing/2014/main" id="{F9B78202-897D-43A2-8A3B-CDE7119F7B2C}"/>
              </a:ext>
            </a:extLst>
          </p:cNvPr>
          <p:cNvSpPr/>
          <p:nvPr/>
        </p:nvSpPr>
        <p:spPr>
          <a:xfrm>
            <a:off x="943581" y="5224543"/>
            <a:ext cx="149617" cy="1496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Cerrar llave 18">
            <a:extLst>
              <a:ext uri="{FF2B5EF4-FFF2-40B4-BE49-F238E27FC236}">
                <a16:creationId xmlns:a16="http://schemas.microsoft.com/office/drawing/2014/main" id="{0FDF1CB3-02B1-4BB5-B2AF-4139AE07A803}"/>
              </a:ext>
            </a:extLst>
          </p:cNvPr>
          <p:cNvSpPr/>
          <p:nvPr/>
        </p:nvSpPr>
        <p:spPr>
          <a:xfrm>
            <a:off x="4784563" y="4835720"/>
            <a:ext cx="86331" cy="909987"/>
          </a:xfrm>
          <a:prstGeom prst="rightBrace">
            <a:avLst>
              <a:gd name="adj1" fmla="val 8333"/>
              <a:gd name="adj2" fmla="val 4918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20" name="Rectángulo 19">
            <a:extLst>
              <a:ext uri="{FF2B5EF4-FFF2-40B4-BE49-F238E27FC236}">
                <a16:creationId xmlns:a16="http://schemas.microsoft.com/office/drawing/2014/main" id="{C16E2EAF-1934-4F7D-94EE-5728011886E8}"/>
              </a:ext>
            </a:extLst>
          </p:cNvPr>
          <p:cNvSpPr/>
          <p:nvPr/>
        </p:nvSpPr>
        <p:spPr>
          <a:xfrm>
            <a:off x="5114413" y="4996449"/>
            <a:ext cx="6392202" cy="573747"/>
          </a:xfrm>
          <a:prstGeom prst="rect">
            <a:avLst/>
          </a:prstGeom>
        </p:spPr>
        <p:txBody>
          <a:bodyPr wrap="square">
            <a:spAutoFit/>
          </a:bodyPr>
          <a:lstStyle/>
          <a:p>
            <a:pPr marL="228600">
              <a:lnSpc>
                <a:spcPct val="107000"/>
              </a:lnSpc>
              <a:spcAft>
                <a:spcPts val="800"/>
              </a:spcAft>
            </a:pPr>
            <a:r>
              <a:rPr lang="es-ES" sz="3200" dirty="0">
                <a:solidFill>
                  <a:srgbClr val="FF0000"/>
                </a:solidFill>
                <a:latin typeface="Gilmer Heavy" panose="00000900000000000000" pitchFamily="50" charset="0"/>
                <a:ea typeface="Calibri" panose="020F0502020204030204" pitchFamily="34" charset="0"/>
                <a:cs typeface="Calibri" panose="020F0502020204030204" pitchFamily="34" charset="0"/>
              </a:rPr>
              <a:t>10 y 11 de noviembre</a:t>
            </a:r>
          </a:p>
        </p:txBody>
      </p:sp>
    </p:spTree>
    <p:extLst>
      <p:ext uri="{BB962C8B-B14F-4D97-AF65-F5344CB8AC3E}">
        <p14:creationId xmlns:p14="http://schemas.microsoft.com/office/powerpoint/2010/main" val="230876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Picture 4" descr="Resultado de imagen para laptop png">
            <a:extLst>
              <a:ext uri="{FF2B5EF4-FFF2-40B4-BE49-F238E27FC236}">
                <a16:creationId xmlns:a16="http://schemas.microsoft.com/office/drawing/2014/main" id="{0D9656AE-C6CE-4E2A-89F7-F2BB0FAEF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22" y="1439371"/>
            <a:ext cx="12622893" cy="647091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407E0F27-C9EB-4E5B-9C59-7B323F240B6F}"/>
              </a:ext>
            </a:extLst>
          </p:cNvPr>
          <p:cNvSpPr txBox="1"/>
          <p:nvPr/>
        </p:nvSpPr>
        <p:spPr>
          <a:xfrm>
            <a:off x="543447" y="647433"/>
            <a:ext cx="11099513" cy="415498"/>
          </a:xfrm>
          <a:prstGeom prst="rect">
            <a:avLst/>
          </a:prstGeom>
          <a:noFill/>
          <a:ln>
            <a:noFill/>
          </a:ln>
        </p:spPr>
        <p:txBody>
          <a:bodyPr wrap="none" rtlCol="0">
            <a:spAutoFit/>
          </a:bodyPr>
          <a:lstStyle/>
          <a:p>
            <a:pPr algn="ctr"/>
            <a:r>
              <a:rPr lang="es-ES" sz="2100" b="1" dirty="0">
                <a:solidFill>
                  <a:schemeClr val="tx1">
                    <a:lumMod val="65000"/>
                    <a:lumOff val="35000"/>
                  </a:schemeClr>
                </a:solidFill>
                <a:latin typeface="Gilmer Heavy" panose="00000900000000000000" pitchFamily="50" charset="0"/>
                <a:cs typeface="Aharoni" panose="020B0604020202020204" pitchFamily="2" charset="-79"/>
              </a:rPr>
              <a:t>D. SIN ASIGNACIÓN, SE ACTIVARÁN AUTOMÁTICAMENTE LAS LISTAS DE ESPERA</a:t>
            </a:r>
            <a:endParaRPr lang="es-CL" sz="2100" b="1" dirty="0">
              <a:solidFill>
                <a:schemeClr val="tx1">
                  <a:lumMod val="65000"/>
                  <a:lumOff val="35000"/>
                </a:schemeClr>
              </a:solidFill>
              <a:latin typeface="Gilmer Heavy" panose="00000900000000000000" pitchFamily="50" charset="0"/>
              <a:cs typeface="Aharoni" panose="020B0604020202020204" pitchFamily="2" charset="-79"/>
            </a:endParaRPr>
          </a:p>
        </p:txBody>
      </p:sp>
      <p:pic>
        <p:nvPicPr>
          <p:cNvPr id="3" name="Imagen 2">
            <a:extLst>
              <a:ext uri="{FF2B5EF4-FFF2-40B4-BE49-F238E27FC236}">
                <a16:creationId xmlns:a16="http://schemas.microsoft.com/office/drawing/2014/main" id="{ECFC1D67-7683-4CF2-B136-97879F0B0899}"/>
              </a:ext>
            </a:extLst>
          </p:cNvPr>
          <p:cNvPicPr>
            <a:picLocks noChangeAspect="1"/>
          </p:cNvPicPr>
          <p:nvPr/>
        </p:nvPicPr>
        <p:blipFill>
          <a:blip r:embed="rId5"/>
          <a:stretch>
            <a:fillRect/>
          </a:stretch>
        </p:blipFill>
        <p:spPr>
          <a:xfrm>
            <a:off x="1823809" y="1732757"/>
            <a:ext cx="8461829" cy="3904229"/>
          </a:xfrm>
          <a:prstGeom prst="rect">
            <a:avLst/>
          </a:prstGeom>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916413">
            <a:off x="734204" y="1933747"/>
            <a:ext cx="1751623" cy="1683133"/>
          </a:xfrm>
        </p:spPr>
      </p:pic>
      <p:pic>
        <p:nvPicPr>
          <p:cNvPr id="13" name="Marcador de contenido 45" descr="Imagen que contiene dibujo&#10;&#10;Descripción generada automáticamente">
            <a:extLst>
              <a:ext uri="{FF2B5EF4-FFF2-40B4-BE49-F238E27FC236}">
                <a16:creationId xmlns:a16="http://schemas.microsoft.com/office/drawing/2014/main" id="{FC056AB9-3219-4969-B3F2-1EDBEC49DE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3419" y="3333256"/>
            <a:ext cx="434881" cy="556356"/>
          </a:xfrm>
          <a:prstGeom prst="rect">
            <a:avLst/>
          </a:prstGeom>
        </p:spPr>
      </p:pic>
      <p:sp>
        <p:nvSpPr>
          <p:cNvPr id="14" name="Elipse 13">
            <a:extLst>
              <a:ext uri="{FF2B5EF4-FFF2-40B4-BE49-F238E27FC236}">
                <a16:creationId xmlns:a16="http://schemas.microsoft.com/office/drawing/2014/main" id="{97A13024-1BEB-41C5-8F4E-36C4122915B3}"/>
              </a:ext>
            </a:extLst>
          </p:cNvPr>
          <p:cNvSpPr/>
          <p:nvPr/>
        </p:nvSpPr>
        <p:spPr>
          <a:xfrm>
            <a:off x="557095" y="652897"/>
            <a:ext cx="413609" cy="410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20836BDC-63FA-45C0-8A1B-F4F3D7645F85}"/>
              </a:ext>
            </a:extLst>
          </p:cNvPr>
          <p:cNvSpPr/>
          <p:nvPr/>
        </p:nvSpPr>
        <p:spPr>
          <a:xfrm>
            <a:off x="584391" y="656944"/>
            <a:ext cx="681161" cy="400110"/>
          </a:xfrm>
          <a:prstGeom prst="rect">
            <a:avLst/>
          </a:prstGeom>
        </p:spPr>
        <p:txBody>
          <a:bodyPr wrap="square">
            <a:spAutoFit/>
          </a:bodyPr>
          <a:lstStyle/>
          <a:p>
            <a:r>
              <a:rPr lang="es-ES" sz="2000" b="1" dirty="0">
                <a:solidFill>
                  <a:schemeClr val="bg1"/>
                </a:solidFill>
                <a:latin typeface="Gilmer Heavy" panose="00000900000000000000" pitchFamily="50" charset="0"/>
                <a:cs typeface="Aharoni" panose="020B0604020202020204" pitchFamily="2" charset="-79"/>
              </a:rPr>
              <a:t>D</a:t>
            </a:r>
          </a:p>
        </p:txBody>
      </p:sp>
      <p:sp>
        <p:nvSpPr>
          <p:cNvPr id="6" name="Rectángulo 5">
            <a:extLst>
              <a:ext uri="{FF2B5EF4-FFF2-40B4-BE49-F238E27FC236}">
                <a16:creationId xmlns:a16="http://schemas.microsoft.com/office/drawing/2014/main" id="{0A6DAF0E-2CE9-4C4E-8AA2-87555B7E7E9D}"/>
              </a:ext>
            </a:extLst>
          </p:cNvPr>
          <p:cNvSpPr/>
          <p:nvPr/>
        </p:nvSpPr>
        <p:spPr>
          <a:xfrm>
            <a:off x="5327003" y="5697954"/>
            <a:ext cx="1325588" cy="23902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226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Bocadillo: rectángulo con esquinas redondeadas 16">
            <a:extLst>
              <a:ext uri="{FF2B5EF4-FFF2-40B4-BE49-F238E27FC236}">
                <a16:creationId xmlns:a16="http://schemas.microsoft.com/office/drawing/2014/main" id="{1B4B6840-27CE-4C8C-9F09-132D0D95FADA}"/>
              </a:ext>
            </a:extLst>
          </p:cNvPr>
          <p:cNvSpPr/>
          <p:nvPr/>
        </p:nvSpPr>
        <p:spPr>
          <a:xfrm>
            <a:off x="363780" y="3865745"/>
            <a:ext cx="3897654" cy="2344777"/>
          </a:xfrm>
          <a:prstGeom prst="wedgeRoundRectCallout">
            <a:avLst>
              <a:gd name="adj1" fmla="val 64650"/>
              <a:gd name="adj2" fmla="val -204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id="{129A5BA0-820B-44F2-9D5B-64A055DD0FB0}"/>
              </a:ext>
            </a:extLst>
          </p:cNvPr>
          <p:cNvSpPr txBox="1"/>
          <p:nvPr/>
        </p:nvSpPr>
        <p:spPr>
          <a:xfrm>
            <a:off x="449143" y="4192262"/>
            <a:ext cx="3766706" cy="1754326"/>
          </a:xfrm>
          <a:prstGeom prst="rect">
            <a:avLst/>
          </a:prstGeom>
          <a:noFill/>
          <a:ln>
            <a:noFill/>
          </a:ln>
        </p:spPr>
        <p:txBody>
          <a:bodyPr wrap="square" rtlCol="0">
            <a:spAutoFit/>
          </a:bodyPr>
          <a:lstStyle/>
          <a:p>
            <a:pPr algn="ctr"/>
            <a:r>
              <a:rPr lang="es-ES" dirty="0">
                <a:solidFill>
                  <a:srgbClr val="002060"/>
                </a:solidFill>
                <a:latin typeface="Gilmer" panose="00000500000000000000" pitchFamily="50" charset="0"/>
                <a:cs typeface="Aharoni" panose="020B0604020202020204" pitchFamily="2" charset="-79"/>
              </a:rPr>
              <a:t>Si pinchas </a:t>
            </a:r>
            <a:r>
              <a:rPr lang="es-ES" b="1" dirty="0">
                <a:solidFill>
                  <a:srgbClr val="002060"/>
                </a:solidFill>
                <a:latin typeface="Gilmer" panose="00000500000000000000" pitchFamily="50" charset="0"/>
                <a:cs typeface="Aharoni" panose="020B0604020202020204" pitchFamily="2" charset="-79"/>
              </a:rPr>
              <a:t>“Ver detalle de resultado” </a:t>
            </a:r>
            <a:r>
              <a:rPr lang="es-ES" dirty="0">
                <a:solidFill>
                  <a:srgbClr val="002060"/>
                </a:solidFill>
                <a:latin typeface="Gilmer" panose="00000500000000000000" pitchFamily="50" charset="0"/>
                <a:cs typeface="Aharoni" panose="020B0604020202020204" pitchFamily="2" charset="-79"/>
              </a:rPr>
              <a:t>podrás visualizar los establecimientos que agregaste a tu listado de preferencias y el lugar que ocupas en las listas de espera. </a:t>
            </a:r>
            <a:endParaRPr lang="es-ES" sz="1100" b="1" u="sng" dirty="0">
              <a:solidFill>
                <a:srgbClr val="FF0000"/>
              </a:solidFill>
              <a:latin typeface="Gilmer" panose="00000500000000000000" pitchFamily="50" charset="0"/>
              <a:cs typeface="Aharoni" panose="020B0604020202020204" pitchFamily="2" charset="-79"/>
            </a:endParaRPr>
          </a:p>
        </p:txBody>
      </p:sp>
      <p:pic>
        <p:nvPicPr>
          <p:cNvPr id="22" name="Picture 4" descr="Resultado de imagen para laptop png">
            <a:extLst>
              <a:ext uri="{FF2B5EF4-FFF2-40B4-BE49-F238E27FC236}">
                <a16:creationId xmlns:a16="http://schemas.microsoft.com/office/drawing/2014/main" id="{7C11BFD5-D5A6-4AB2-8DFD-E8B85F585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537" y="1916141"/>
            <a:ext cx="9474405" cy="616831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6F6DF768-8F19-47AF-9D28-68DD83423FE7}"/>
              </a:ext>
            </a:extLst>
          </p:cNvPr>
          <p:cNvPicPr>
            <a:picLocks noChangeAspect="1"/>
          </p:cNvPicPr>
          <p:nvPr/>
        </p:nvPicPr>
        <p:blipFill>
          <a:blip r:embed="rId5"/>
          <a:stretch>
            <a:fillRect/>
          </a:stretch>
        </p:blipFill>
        <p:spPr>
          <a:xfrm>
            <a:off x="5240714" y="2246796"/>
            <a:ext cx="6391457" cy="3718576"/>
          </a:xfrm>
          <a:prstGeom prst="rect">
            <a:avLst/>
          </a:prstGeom>
        </p:spPr>
      </p:pic>
      <p:pic>
        <p:nvPicPr>
          <p:cNvPr id="19" name="Marcador de contenido 28">
            <a:extLst>
              <a:ext uri="{FF2B5EF4-FFF2-40B4-BE49-F238E27FC236}">
                <a16:creationId xmlns:a16="http://schemas.microsoft.com/office/drawing/2014/main" id="{DA73448D-51DC-47EB-AD5A-24D19614D7B9}"/>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9709834" flipV="1">
            <a:off x="10205617" y="2735591"/>
            <a:ext cx="512012" cy="398108"/>
          </a:xfrm>
        </p:spPr>
      </p:pic>
      <p:sp>
        <p:nvSpPr>
          <p:cNvPr id="20" name="CuadroTexto 19">
            <a:extLst>
              <a:ext uri="{FF2B5EF4-FFF2-40B4-BE49-F238E27FC236}">
                <a16:creationId xmlns:a16="http://schemas.microsoft.com/office/drawing/2014/main" id="{C213E23D-8821-4477-9F13-61446574A9E6}"/>
              </a:ext>
            </a:extLst>
          </p:cNvPr>
          <p:cNvSpPr txBox="1"/>
          <p:nvPr/>
        </p:nvSpPr>
        <p:spPr>
          <a:xfrm>
            <a:off x="543447" y="647433"/>
            <a:ext cx="11099513" cy="415498"/>
          </a:xfrm>
          <a:prstGeom prst="rect">
            <a:avLst/>
          </a:prstGeom>
          <a:noFill/>
          <a:ln>
            <a:noFill/>
          </a:ln>
        </p:spPr>
        <p:txBody>
          <a:bodyPr wrap="none" rtlCol="0">
            <a:spAutoFit/>
          </a:bodyPr>
          <a:lstStyle/>
          <a:p>
            <a:pPr algn="ctr"/>
            <a:r>
              <a:rPr lang="es-ES" sz="2100" b="1" dirty="0">
                <a:solidFill>
                  <a:schemeClr val="tx1">
                    <a:lumMod val="65000"/>
                    <a:lumOff val="35000"/>
                  </a:schemeClr>
                </a:solidFill>
                <a:latin typeface="Gilmer Heavy" panose="00000900000000000000" pitchFamily="50" charset="0"/>
                <a:cs typeface="Aharoni" panose="020B0604020202020204" pitchFamily="2" charset="-79"/>
              </a:rPr>
              <a:t>D. SIN ASIGNACIÓN, SE ACTIVARÁN AUTOMÁTICAMENTE LAS LISTAS DE ESPERA</a:t>
            </a:r>
            <a:endParaRPr lang="es-CL" sz="2100" b="1" dirty="0">
              <a:solidFill>
                <a:schemeClr val="tx1">
                  <a:lumMod val="65000"/>
                  <a:lumOff val="35000"/>
                </a:schemeClr>
              </a:solidFill>
              <a:latin typeface="Gilmer Heavy" panose="00000900000000000000" pitchFamily="50" charset="0"/>
              <a:cs typeface="Aharoni" panose="020B0604020202020204" pitchFamily="2" charset="-79"/>
            </a:endParaRPr>
          </a:p>
        </p:txBody>
      </p:sp>
      <p:pic>
        <p:nvPicPr>
          <p:cNvPr id="3" name="Imagen 2">
            <a:extLst>
              <a:ext uri="{FF2B5EF4-FFF2-40B4-BE49-F238E27FC236}">
                <a16:creationId xmlns:a16="http://schemas.microsoft.com/office/drawing/2014/main" id="{682A8ACA-ECCD-4754-A2AF-60BA0B4B6558}"/>
              </a:ext>
            </a:extLst>
          </p:cNvPr>
          <p:cNvPicPr>
            <a:picLocks noChangeAspect="1"/>
          </p:cNvPicPr>
          <p:nvPr/>
        </p:nvPicPr>
        <p:blipFill rotWithShape="1">
          <a:blip r:embed="rId7"/>
          <a:srcRect t="22930" b="21889"/>
          <a:stretch/>
        </p:blipFill>
        <p:spPr>
          <a:xfrm>
            <a:off x="927428" y="1653556"/>
            <a:ext cx="3798394" cy="1644358"/>
          </a:xfrm>
          <a:prstGeom prst="rect">
            <a:avLst/>
          </a:prstGeom>
        </p:spPr>
      </p:pic>
      <p:pic>
        <p:nvPicPr>
          <p:cNvPr id="7" name="Gráfico 6">
            <a:extLst>
              <a:ext uri="{FF2B5EF4-FFF2-40B4-BE49-F238E27FC236}">
                <a16:creationId xmlns:a16="http://schemas.microsoft.com/office/drawing/2014/main" id="{3BADEEA4-226D-4ABA-8454-465B80D0C4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1944" y="1513430"/>
            <a:ext cx="1072616" cy="1072616"/>
          </a:xfrm>
          <a:prstGeom prst="rect">
            <a:avLst/>
          </a:prstGeom>
        </p:spPr>
      </p:pic>
      <p:sp>
        <p:nvSpPr>
          <p:cNvPr id="23" name="Elipse 22">
            <a:extLst>
              <a:ext uri="{FF2B5EF4-FFF2-40B4-BE49-F238E27FC236}">
                <a16:creationId xmlns:a16="http://schemas.microsoft.com/office/drawing/2014/main" id="{F21A3B48-D8B9-46CD-B765-BC65F6F07CF2}"/>
              </a:ext>
            </a:extLst>
          </p:cNvPr>
          <p:cNvSpPr/>
          <p:nvPr/>
        </p:nvSpPr>
        <p:spPr>
          <a:xfrm>
            <a:off x="557095" y="652897"/>
            <a:ext cx="413609" cy="410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79847F5B-AEBF-42DE-A3A1-E5654F23D782}"/>
              </a:ext>
            </a:extLst>
          </p:cNvPr>
          <p:cNvSpPr/>
          <p:nvPr/>
        </p:nvSpPr>
        <p:spPr>
          <a:xfrm>
            <a:off x="584391" y="656944"/>
            <a:ext cx="681161" cy="400110"/>
          </a:xfrm>
          <a:prstGeom prst="rect">
            <a:avLst/>
          </a:prstGeom>
        </p:spPr>
        <p:txBody>
          <a:bodyPr wrap="square">
            <a:spAutoFit/>
          </a:bodyPr>
          <a:lstStyle/>
          <a:p>
            <a:r>
              <a:rPr lang="es-ES" sz="2000" b="1" dirty="0">
                <a:solidFill>
                  <a:schemeClr val="bg1"/>
                </a:solidFill>
                <a:latin typeface="Gilmer Heavy" panose="00000900000000000000" pitchFamily="50" charset="0"/>
                <a:cs typeface="Aharoni" panose="020B0604020202020204" pitchFamily="2" charset="-79"/>
              </a:rPr>
              <a:t>D</a:t>
            </a:r>
          </a:p>
        </p:txBody>
      </p:sp>
      <p:sp>
        <p:nvSpPr>
          <p:cNvPr id="6" name="Rectángulo 5">
            <a:extLst>
              <a:ext uri="{FF2B5EF4-FFF2-40B4-BE49-F238E27FC236}">
                <a16:creationId xmlns:a16="http://schemas.microsoft.com/office/drawing/2014/main" id="{AB3C59A3-CD8B-4393-8F20-22F817336072}"/>
              </a:ext>
            </a:extLst>
          </p:cNvPr>
          <p:cNvSpPr/>
          <p:nvPr/>
        </p:nvSpPr>
        <p:spPr>
          <a:xfrm>
            <a:off x="7936970" y="6008944"/>
            <a:ext cx="1074507" cy="201577"/>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70995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96101" y="2394870"/>
            <a:ext cx="4895849" cy="211296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182362" y="2696945"/>
            <a:ext cx="4420922" cy="1446550"/>
          </a:xfrm>
          <a:prstGeom prst="rect">
            <a:avLst/>
          </a:prstGeom>
          <a:noFill/>
          <a:ln>
            <a:noFill/>
          </a:ln>
        </p:spPr>
        <p:txBody>
          <a:bodyPr wrap="square" rtlCol="0">
            <a:spAutoFit/>
          </a:bodyPr>
          <a:lstStyle/>
          <a:p>
            <a:pPr lvl="0"/>
            <a:r>
              <a:rPr lang="es-ES" sz="2800" b="1" dirty="0">
                <a:solidFill>
                  <a:srgbClr val="FF0000"/>
                </a:solidFill>
                <a:latin typeface="Gilmer Heavy" panose="00000900000000000000" pitchFamily="50" charset="0"/>
              </a:rPr>
              <a:t>¡RECUERDA!</a:t>
            </a:r>
          </a:p>
          <a:p>
            <a:pPr lvl="0"/>
            <a:endParaRPr lang="es-ES" sz="2000" b="1" dirty="0">
              <a:solidFill>
                <a:srgbClr val="002060"/>
              </a:solidFill>
              <a:latin typeface="Gilmer" panose="00000500000000000000" pitchFamily="50" charset="0"/>
            </a:endParaRPr>
          </a:p>
          <a:p>
            <a:pPr lvl="0"/>
            <a:r>
              <a:rPr lang="es-ES" sz="2000" b="1" dirty="0">
                <a:solidFill>
                  <a:srgbClr val="002060"/>
                </a:solidFill>
                <a:latin typeface="Gilmer Medium" panose="00000700000000000000" pitchFamily="50" charset="0"/>
              </a:rPr>
              <a:t>Descarga tu comprobante de resultado, guárdalo e imprímelo.</a:t>
            </a:r>
            <a:endParaRPr lang="es-CL" sz="2000"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0F7C1989-982D-4487-8F27-15ED837562D0}"/>
              </a:ext>
            </a:extLst>
          </p:cNvPr>
          <p:cNvSpPr txBox="1"/>
          <p:nvPr/>
        </p:nvSpPr>
        <p:spPr>
          <a:xfrm>
            <a:off x="543447" y="647433"/>
            <a:ext cx="11099513" cy="415498"/>
          </a:xfrm>
          <a:prstGeom prst="rect">
            <a:avLst/>
          </a:prstGeom>
          <a:noFill/>
          <a:ln>
            <a:noFill/>
          </a:ln>
        </p:spPr>
        <p:txBody>
          <a:bodyPr wrap="none" rtlCol="0">
            <a:spAutoFit/>
          </a:bodyPr>
          <a:lstStyle/>
          <a:p>
            <a:pPr algn="ctr"/>
            <a:r>
              <a:rPr lang="es-ES" sz="2100" b="1" dirty="0">
                <a:solidFill>
                  <a:schemeClr val="tx1">
                    <a:lumMod val="65000"/>
                    <a:lumOff val="35000"/>
                  </a:schemeClr>
                </a:solidFill>
                <a:latin typeface="Gilmer Heavy" panose="00000900000000000000" pitchFamily="50" charset="0"/>
                <a:cs typeface="Aharoni" panose="020B0604020202020204" pitchFamily="2" charset="-79"/>
              </a:rPr>
              <a:t>D. SIN ASIGNACIÓN, SE ACTIVARÁN AUTOMÁTICAMENTE LAS LISTAS DE ESPERA</a:t>
            </a:r>
            <a:endParaRPr lang="es-CL" sz="2100" b="1" dirty="0">
              <a:solidFill>
                <a:schemeClr val="tx1">
                  <a:lumMod val="65000"/>
                  <a:lumOff val="35000"/>
                </a:schemeClr>
              </a:solidFill>
              <a:latin typeface="Gilmer Heavy" panose="00000900000000000000" pitchFamily="50" charset="0"/>
              <a:cs typeface="Aharoni" panose="020B0604020202020204" pitchFamily="2" charset="-79"/>
            </a:endParaRPr>
          </a:p>
        </p:txBody>
      </p:sp>
      <p:pic>
        <p:nvPicPr>
          <p:cNvPr id="14" name="Imagen 13">
            <a:extLst>
              <a:ext uri="{FF2B5EF4-FFF2-40B4-BE49-F238E27FC236}">
                <a16:creationId xmlns:a16="http://schemas.microsoft.com/office/drawing/2014/main" id="{61331B74-713C-40A6-9425-22CF229C536B}"/>
              </a:ext>
            </a:extLst>
          </p:cNvPr>
          <p:cNvPicPr>
            <a:picLocks noChangeAspect="1"/>
          </p:cNvPicPr>
          <p:nvPr/>
        </p:nvPicPr>
        <p:blipFill>
          <a:blip r:embed="rId5"/>
          <a:stretch>
            <a:fillRect/>
          </a:stretch>
        </p:blipFill>
        <p:spPr>
          <a:xfrm>
            <a:off x="617575" y="2337564"/>
            <a:ext cx="5507284" cy="3088468"/>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3187235" y="3769559"/>
            <a:ext cx="2053505" cy="490838"/>
          </a:xfrm>
          <a:custGeom>
            <a:avLst/>
            <a:gdLst>
              <a:gd name="connsiteX0" fmla="*/ 0 w 2053505"/>
              <a:gd name="connsiteY0" fmla="*/ 0 h 490838"/>
              <a:gd name="connsiteX1" fmla="*/ 554446 w 2053505"/>
              <a:gd name="connsiteY1" fmla="*/ 0 h 490838"/>
              <a:gd name="connsiteX2" fmla="*/ 1108893 w 2053505"/>
              <a:gd name="connsiteY2" fmla="*/ 0 h 490838"/>
              <a:gd name="connsiteX3" fmla="*/ 1560664 w 2053505"/>
              <a:gd name="connsiteY3" fmla="*/ 0 h 490838"/>
              <a:gd name="connsiteX4" fmla="*/ 2053505 w 2053505"/>
              <a:gd name="connsiteY4" fmla="*/ 0 h 490838"/>
              <a:gd name="connsiteX5" fmla="*/ 2053505 w 2053505"/>
              <a:gd name="connsiteY5" fmla="*/ 490838 h 490838"/>
              <a:gd name="connsiteX6" fmla="*/ 1601734 w 2053505"/>
              <a:gd name="connsiteY6" fmla="*/ 490838 h 490838"/>
              <a:gd name="connsiteX7" fmla="*/ 1129428 w 2053505"/>
              <a:gd name="connsiteY7" fmla="*/ 490838 h 490838"/>
              <a:gd name="connsiteX8" fmla="*/ 677657 w 2053505"/>
              <a:gd name="connsiteY8" fmla="*/ 490838 h 490838"/>
              <a:gd name="connsiteX9" fmla="*/ 0 w 2053505"/>
              <a:gd name="connsiteY9" fmla="*/ 490838 h 490838"/>
              <a:gd name="connsiteX10" fmla="*/ 0 w 2053505"/>
              <a:gd name="connsiteY10" fmla="*/ 0 h 49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3505" h="490838" extrusionOk="0">
                <a:moveTo>
                  <a:pt x="0" y="0"/>
                </a:moveTo>
                <a:cubicBezTo>
                  <a:pt x="227248" y="-37775"/>
                  <a:pt x="395724" y="37877"/>
                  <a:pt x="554446" y="0"/>
                </a:cubicBezTo>
                <a:cubicBezTo>
                  <a:pt x="713168" y="-37877"/>
                  <a:pt x="924219" y="43535"/>
                  <a:pt x="1108893" y="0"/>
                </a:cubicBezTo>
                <a:cubicBezTo>
                  <a:pt x="1293567" y="-43535"/>
                  <a:pt x="1463815" y="11615"/>
                  <a:pt x="1560664" y="0"/>
                </a:cubicBezTo>
                <a:cubicBezTo>
                  <a:pt x="1657513" y="-11615"/>
                  <a:pt x="1947140" y="36200"/>
                  <a:pt x="2053505" y="0"/>
                </a:cubicBezTo>
                <a:cubicBezTo>
                  <a:pt x="2085759" y="100487"/>
                  <a:pt x="1999524" y="263680"/>
                  <a:pt x="2053505" y="490838"/>
                </a:cubicBezTo>
                <a:cubicBezTo>
                  <a:pt x="1948151" y="507040"/>
                  <a:pt x="1738685" y="488310"/>
                  <a:pt x="1601734" y="490838"/>
                </a:cubicBezTo>
                <a:cubicBezTo>
                  <a:pt x="1464783" y="493366"/>
                  <a:pt x="1306188" y="474579"/>
                  <a:pt x="1129428" y="490838"/>
                </a:cubicBezTo>
                <a:cubicBezTo>
                  <a:pt x="952668" y="507097"/>
                  <a:pt x="860602" y="450152"/>
                  <a:pt x="677657" y="490838"/>
                </a:cubicBezTo>
                <a:cubicBezTo>
                  <a:pt x="494712" y="531524"/>
                  <a:pt x="192187" y="472234"/>
                  <a:pt x="0" y="490838"/>
                </a:cubicBezTo>
                <a:cubicBezTo>
                  <a:pt x="-18457" y="354777"/>
                  <a:pt x="39524" y="164900"/>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361" y="4058839"/>
            <a:ext cx="408743" cy="522917"/>
          </a:xfrm>
          <a:prstGeom prst="rect">
            <a:avLst/>
          </a:prstGeom>
        </p:spPr>
      </p:pic>
      <p:sp>
        <p:nvSpPr>
          <p:cNvPr id="19" name="Elipse 18">
            <a:extLst>
              <a:ext uri="{FF2B5EF4-FFF2-40B4-BE49-F238E27FC236}">
                <a16:creationId xmlns:a16="http://schemas.microsoft.com/office/drawing/2014/main" id="{A3B79A9C-2550-48E7-9A8D-393FFC623607}"/>
              </a:ext>
            </a:extLst>
          </p:cNvPr>
          <p:cNvSpPr/>
          <p:nvPr/>
        </p:nvSpPr>
        <p:spPr>
          <a:xfrm>
            <a:off x="557095" y="652897"/>
            <a:ext cx="413609" cy="410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FD1A9BC8-2D63-4443-BD99-98D5989B690E}"/>
              </a:ext>
            </a:extLst>
          </p:cNvPr>
          <p:cNvSpPr/>
          <p:nvPr/>
        </p:nvSpPr>
        <p:spPr>
          <a:xfrm>
            <a:off x="584391" y="656944"/>
            <a:ext cx="681161" cy="400110"/>
          </a:xfrm>
          <a:prstGeom prst="rect">
            <a:avLst/>
          </a:prstGeom>
        </p:spPr>
        <p:txBody>
          <a:bodyPr wrap="square">
            <a:spAutoFit/>
          </a:bodyPr>
          <a:lstStyle/>
          <a:p>
            <a:r>
              <a:rPr lang="es-ES" sz="2000" b="1" dirty="0">
                <a:solidFill>
                  <a:schemeClr val="bg1"/>
                </a:solidFill>
                <a:latin typeface="Gilmer Heavy" panose="00000900000000000000" pitchFamily="50" charset="0"/>
                <a:cs typeface="Aharoni" panose="020B0604020202020204" pitchFamily="2" charset="-79"/>
              </a:rPr>
              <a:t>D</a:t>
            </a:r>
          </a:p>
        </p:txBody>
      </p:sp>
      <p:sp>
        <p:nvSpPr>
          <p:cNvPr id="6" name="Rectángulo 5">
            <a:extLst>
              <a:ext uri="{FF2B5EF4-FFF2-40B4-BE49-F238E27FC236}">
                <a16:creationId xmlns:a16="http://schemas.microsoft.com/office/drawing/2014/main" id="{0B9AD191-7E55-4730-878B-FAD2334C060A}"/>
              </a:ext>
            </a:extLst>
          </p:cNvPr>
          <p:cNvSpPr/>
          <p:nvPr/>
        </p:nvSpPr>
        <p:spPr>
          <a:xfrm>
            <a:off x="2809461" y="5452536"/>
            <a:ext cx="1055619" cy="252051"/>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78142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Bocadillo: rectángulo con esquinas redondeadas 15">
            <a:extLst>
              <a:ext uri="{FF2B5EF4-FFF2-40B4-BE49-F238E27FC236}">
                <a16:creationId xmlns:a16="http://schemas.microsoft.com/office/drawing/2014/main" id="{57D8766C-53E5-4980-A92E-49C1E3B37760}"/>
              </a:ext>
            </a:extLst>
          </p:cNvPr>
          <p:cNvSpPr/>
          <p:nvPr/>
        </p:nvSpPr>
        <p:spPr>
          <a:xfrm>
            <a:off x="6877051" y="1367633"/>
            <a:ext cx="4895849" cy="5306122"/>
          </a:xfrm>
          <a:prstGeom prst="wedgeRoundRectCallout">
            <a:avLst>
              <a:gd name="adj1" fmla="val -58287"/>
              <a:gd name="adj2" fmla="val -202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364D2AEE-ADF2-4FE8-99D2-F75BD207C6F5}"/>
              </a:ext>
            </a:extLst>
          </p:cNvPr>
          <p:cNvSpPr txBox="1"/>
          <p:nvPr/>
        </p:nvSpPr>
        <p:spPr>
          <a:xfrm>
            <a:off x="7209492" y="1557052"/>
            <a:ext cx="4420922" cy="5847755"/>
          </a:xfrm>
          <a:prstGeom prst="rect">
            <a:avLst/>
          </a:prstGeom>
          <a:noFill/>
          <a:ln>
            <a:noFill/>
          </a:ln>
        </p:spPr>
        <p:txBody>
          <a:bodyPr wrap="square" rtlCol="0">
            <a:spAutoFit/>
          </a:bodyPr>
          <a:lstStyle/>
          <a:p>
            <a:pPr lvl="0"/>
            <a:r>
              <a:rPr lang="es-ES" sz="2800" b="1" dirty="0">
                <a:solidFill>
                  <a:srgbClr val="FF0000"/>
                </a:solidFill>
                <a:latin typeface="Gilmer Heavy" panose="00000900000000000000" pitchFamily="50" charset="0"/>
              </a:rPr>
              <a:t>¡IMPORTANTE!</a:t>
            </a:r>
          </a:p>
          <a:p>
            <a:pPr lvl="0"/>
            <a:endParaRPr lang="es-ES" sz="2000" b="1" dirty="0">
              <a:solidFill>
                <a:srgbClr val="002060"/>
              </a:solidFill>
              <a:latin typeface="Gilmer" panose="00000500000000000000" pitchFamily="50" charset="0"/>
            </a:endParaRPr>
          </a:p>
          <a:p>
            <a:pPr marL="342900" lvl="0" indent="-342900">
              <a:buFont typeface="Wingdings" panose="05000000000000000000" pitchFamily="2" charset="2"/>
              <a:buChar char="ü"/>
            </a:pPr>
            <a:r>
              <a:rPr lang="es-ES" dirty="0">
                <a:solidFill>
                  <a:srgbClr val="002060"/>
                </a:solidFill>
                <a:latin typeface="Gilmer" panose="00000500000000000000" pitchFamily="50" charset="0"/>
              </a:rPr>
              <a:t>Revisar los </a:t>
            </a:r>
            <a:r>
              <a:rPr lang="es-ES" b="1" dirty="0">
                <a:solidFill>
                  <a:srgbClr val="002060"/>
                </a:solidFill>
                <a:latin typeface="Gilmer Heavy" panose="00000900000000000000" pitchFamily="50" charset="0"/>
              </a:rPr>
              <a:t>resultados de las listas de espera</a:t>
            </a:r>
            <a:r>
              <a:rPr lang="es-ES" b="1" dirty="0">
                <a:solidFill>
                  <a:srgbClr val="002060"/>
                </a:solidFill>
                <a:latin typeface="Gilmer" panose="00000500000000000000" pitchFamily="50" charset="0"/>
              </a:rPr>
              <a:t> </a:t>
            </a:r>
            <a:r>
              <a:rPr lang="es-ES" dirty="0">
                <a:solidFill>
                  <a:srgbClr val="002060"/>
                </a:solidFill>
                <a:latin typeface="Gilmer" panose="00000500000000000000" pitchFamily="50" charset="0"/>
              </a:rPr>
              <a:t>el 10 y 11 de noviembre. </a:t>
            </a:r>
          </a:p>
          <a:p>
            <a:pPr marL="342900" lvl="0" indent="-342900">
              <a:buFont typeface="Wingdings" panose="05000000000000000000" pitchFamily="2" charset="2"/>
              <a:buChar char="ü"/>
            </a:pPr>
            <a:endParaRPr lang="es-ES" b="1" dirty="0">
              <a:solidFill>
                <a:srgbClr val="002060"/>
              </a:solidFill>
              <a:latin typeface="Gilmer" panose="00000500000000000000" pitchFamily="50" charset="0"/>
            </a:endParaRPr>
          </a:p>
          <a:p>
            <a:pPr marL="342900" lvl="0" indent="-342900">
              <a:buFont typeface="Wingdings" panose="05000000000000000000" pitchFamily="2" charset="2"/>
              <a:buChar char="ü"/>
            </a:pPr>
            <a:r>
              <a:rPr lang="es-ES" dirty="0">
                <a:solidFill>
                  <a:srgbClr val="002060"/>
                </a:solidFill>
                <a:latin typeface="Gilmer" panose="00000500000000000000" pitchFamily="50" charset="0"/>
              </a:rPr>
              <a:t>Si no fue asignado a ningún colegio y </a:t>
            </a:r>
            <a:r>
              <a:rPr lang="es-ES" dirty="0">
                <a:solidFill>
                  <a:srgbClr val="002060"/>
                </a:solidFill>
                <a:latin typeface="Gilmer Heavy" panose="00000900000000000000" pitchFamily="50" charset="0"/>
              </a:rPr>
              <a:t>no corren las listas de espera</a:t>
            </a:r>
            <a:r>
              <a:rPr lang="es-ES" dirty="0">
                <a:solidFill>
                  <a:srgbClr val="002060"/>
                </a:solidFill>
                <a:latin typeface="Gilmer" panose="00000500000000000000" pitchFamily="50" charset="0"/>
              </a:rPr>
              <a:t>, deberá volver a postular en el periodo complementario de postulación</a:t>
            </a:r>
            <a:r>
              <a:rPr lang="es-ES" dirty="0">
                <a:solidFill>
                  <a:srgbClr val="002060"/>
                </a:solidFill>
                <a:latin typeface="Gilmer Medium" panose="00000700000000000000" pitchFamily="50" charset="0"/>
              </a:rPr>
              <a:t>.</a:t>
            </a:r>
          </a:p>
          <a:p>
            <a:pPr lvl="0"/>
            <a:endParaRPr lang="es-ES" dirty="0">
              <a:solidFill>
                <a:srgbClr val="002060"/>
              </a:solidFill>
              <a:latin typeface="Gilmer Medium" panose="00000700000000000000" pitchFamily="50" charset="0"/>
            </a:endParaRPr>
          </a:p>
          <a:p>
            <a:pPr marL="342900" indent="-342900">
              <a:buFont typeface="Wingdings" panose="05000000000000000000" pitchFamily="2" charset="2"/>
              <a:buChar char="ü"/>
            </a:pPr>
            <a:r>
              <a:rPr lang="es-ES" dirty="0">
                <a:solidFill>
                  <a:srgbClr val="002060"/>
                </a:solidFill>
                <a:latin typeface="Gilmer Heavy" panose="00000900000000000000" pitchFamily="50" charset="0"/>
              </a:rPr>
              <a:t>Si corren las listas de espera</a:t>
            </a:r>
            <a:r>
              <a:rPr lang="es-ES" dirty="0">
                <a:solidFill>
                  <a:srgbClr val="002060"/>
                </a:solidFill>
                <a:latin typeface="Gilmer" panose="00000500000000000000" pitchFamily="50" charset="0"/>
              </a:rPr>
              <a:t>, podrás aceptar o rechazar el resultado. (es el único caso en que se puede aceptar o rechazar en el periodo de resultados listas de espera” el 10 y 11 de noviembre)</a:t>
            </a:r>
          </a:p>
          <a:p>
            <a:pPr marL="342900" lvl="0" indent="-342900">
              <a:buFont typeface="Wingdings" panose="05000000000000000000" pitchFamily="2" charset="2"/>
              <a:buChar char="ü"/>
            </a:pPr>
            <a:endParaRPr lang="es-ES" dirty="0">
              <a:solidFill>
                <a:srgbClr val="002060"/>
              </a:solidFill>
              <a:latin typeface="Gilmer Medium" panose="00000700000000000000" pitchFamily="50" charset="0"/>
            </a:endParaRPr>
          </a:p>
          <a:p>
            <a:pPr lvl="0"/>
            <a:endParaRPr lang="es-ES" dirty="0">
              <a:solidFill>
                <a:srgbClr val="002060"/>
              </a:solidFill>
              <a:latin typeface="Gilmer Medium" panose="00000700000000000000" pitchFamily="50" charset="0"/>
            </a:endParaRPr>
          </a:p>
          <a:p>
            <a:pPr lvl="0"/>
            <a:endParaRPr lang="es-CL" sz="2000" dirty="0">
              <a:solidFill>
                <a:srgbClr val="002060"/>
              </a:solidFill>
              <a:latin typeface="Gilmer Medium" panose="00000700000000000000" pitchFamily="50" charset="0"/>
            </a:endParaRPr>
          </a:p>
        </p:txBody>
      </p:sp>
      <p:pic>
        <p:nvPicPr>
          <p:cNvPr id="17" name="Picture 4" descr="Resultado de imagen para laptop png">
            <a:extLst>
              <a:ext uri="{FF2B5EF4-FFF2-40B4-BE49-F238E27FC236}">
                <a16:creationId xmlns:a16="http://schemas.microsoft.com/office/drawing/2014/main" id="{50BFA90B-4E4A-4D5F-B9DB-611ECAB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39" y="2055813"/>
            <a:ext cx="8267701" cy="5195203"/>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0F7C1989-982D-4487-8F27-15ED837562D0}"/>
              </a:ext>
            </a:extLst>
          </p:cNvPr>
          <p:cNvSpPr txBox="1"/>
          <p:nvPr/>
        </p:nvSpPr>
        <p:spPr>
          <a:xfrm>
            <a:off x="543447" y="647433"/>
            <a:ext cx="11099513" cy="415498"/>
          </a:xfrm>
          <a:prstGeom prst="rect">
            <a:avLst/>
          </a:prstGeom>
          <a:noFill/>
          <a:ln>
            <a:noFill/>
          </a:ln>
        </p:spPr>
        <p:txBody>
          <a:bodyPr wrap="none" rtlCol="0">
            <a:spAutoFit/>
          </a:bodyPr>
          <a:lstStyle/>
          <a:p>
            <a:pPr algn="ctr"/>
            <a:r>
              <a:rPr lang="es-ES" sz="2100" b="1" dirty="0">
                <a:solidFill>
                  <a:schemeClr val="tx1">
                    <a:lumMod val="65000"/>
                    <a:lumOff val="35000"/>
                  </a:schemeClr>
                </a:solidFill>
                <a:latin typeface="Gilmer Heavy" panose="00000900000000000000" pitchFamily="50" charset="0"/>
                <a:cs typeface="Aharoni" panose="020B0604020202020204" pitchFamily="2" charset="-79"/>
              </a:rPr>
              <a:t>D. SIN ASIGNACIÓN, SE ACTIVARÁN AUTOMÁTICAMENTE LAS LISTAS DE ESPERA</a:t>
            </a:r>
            <a:endParaRPr lang="es-CL" sz="2100" b="1" dirty="0">
              <a:solidFill>
                <a:schemeClr val="tx1">
                  <a:lumMod val="65000"/>
                  <a:lumOff val="35000"/>
                </a:schemeClr>
              </a:solidFill>
              <a:latin typeface="Gilmer Heavy" panose="00000900000000000000" pitchFamily="50" charset="0"/>
              <a:cs typeface="Aharoni" panose="020B0604020202020204" pitchFamily="2" charset="-79"/>
            </a:endParaRPr>
          </a:p>
        </p:txBody>
      </p:sp>
      <p:pic>
        <p:nvPicPr>
          <p:cNvPr id="14" name="Imagen 13">
            <a:extLst>
              <a:ext uri="{FF2B5EF4-FFF2-40B4-BE49-F238E27FC236}">
                <a16:creationId xmlns:a16="http://schemas.microsoft.com/office/drawing/2014/main" id="{61331B74-713C-40A6-9425-22CF229C536B}"/>
              </a:ext>
            </a:extLst>
          </p:cNvPr>
          <p:cNvPicPr>
            <a:picLocks noChangeAspect="1"/>
          </p:cNvPicPr>
          <p:nvPr/>
        </p:nvPicPr>
        <p:blipFill>
          <a:blip r:embed="rId5"/>
          <a:stretch>
            <a:fillRect/>
          </a:stretch>
        </p:blipFill>
        <p:spPr>
          <a:xfrm>
            <a:off x="617575" y="2337564"/>
            <a:ext cx="5507284" cy="3088468"/>
          </a:xfrm>
          <a:prstGeom prst="rect">
            <a:avLst/>
          </a:prstGeom>
        </p:spPr>
      </p:pic>
      <p:sp>
        <p:nvSpPr>
          <p:cNvPr id="3" name="Rectángulo 2">
            <a:extLst>
              <a:ext uri="{FF2B5EF4-FFF2-40B4-BE49-F238E27FC236}">
                <a16:creationId xmlns:a16="http://schemas.microsoft.com/office/drawing/2014/main" id="{81551559-E0EA-41F2-B29D-B2A3BFA6FAED}"/>
              </a:ext>
            </a:extLst>
          </p:cNvPr>
          <p:cNvSpPr/>
          <p:nvPr/>
        </p:nvSpPr>
        <p:spPr>
          <a:xfrm>
            <a:off x="3187235" y="3769559"/>
            <a:ext cx="2053505" cy="490838"/>
          </a:xfrm>
          <a:custGeom>
            <a:avLst/>
            <a:gdLst>
              <a:gd name="connsiteX0" fmla="*/ 0 w 2053505"/>
              <a:gd name="connsiteY0" fmla="*/ 0 h 490838"/>
              <a:gd name="connsiteX1" fmla="*/ 554446 w 2053505"/>
              <a:gd name="connsiteY1" fmla="*/ 0 h 490838"/>
              <a:gd name="connsiteX2" fmla="*/ 1108893 w 2053505"/>
              <a:gd name="connsiteY2" fmla="*/ 0 h 490838"/>
              <a:gd name="connsiteX3" fmla="*/ 1560664 w 2053505"/>
              <a:gd name="connsiteY3" fmla="*/ 0 h 490838"/>
              <a:gd name="connsiteX4" fmla="*/ 2053505 w 2053505"/>
              <a:gd name="connsiteY4" fmla="*/ 0 h 490838"/>
              <a:gd name="connsiteX5" fmla="*/ 2053505 w 2053505"/>
              <a:gd name="connsiteY5" fmla="*/ 490838 h 490838"/>
              <a:gd name="connsiteX6" fmla="*/ 1601734 w 2053505"/>
              <a:gd name="connsiteY6" fmla="*/ 490838 h 490838"/>
              <a:gd name="connsiteX7" fmla="*/ 1129428 w 2053505"/>
              <a:gd name="connsiteY7" fmla="*/ 490838 h 490838"/>
              <a:gd name="connsiteX8" fmla="*/ 677657 w 2053505"/>
              <a:gd name="connsiteY8" fmla="*/ 490838 h 490838"/>
              <a:gd name="connsiteX9" fmla="*/ 0 w 2053505"/>
              <a:gd name="connsiteY9" fmla="*/ 490838 h 490838"/>
              <a:gd name="connsiteX10" fmla="*/ 0 w 2053505"/>
              <a:gd name="connsiteY10" fmla="*/ 0 h 49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3505" h="490838" extrusionOk="0">
                <a:moveTo>
                  <a:pt x="0" y="0"/>
                </a:moveTo>
                <a:cubicBezTo>
                  <a:pt x="227248" y="-37775"/>
                  <a:pt x="395724" y="37877"/>
                  <a:pt x="554446" y="0"/>
                </a:cubicBezTo>
                <a:cubicBezTo>
                  <a:pt x="713168" y="-37877"/>
                  <a:pt x="924219" y="43535"/>
                  <a:pt x="1108893" y="0"/>
                </a:cubicBezTo>
                <a:cubicBezTo>
                  <a:pt x="1293567" y="-43535"/>
                  <a:pt x="1463815" y="11615"/>
                  <a:pt x="1560664" y="0"/>
                </a:cubicBezTo>
                <a:cubicBezTo>
                  <a:pt x="1657513" y="-11615"/>
                  <a:pt x="1947140" y="36200"/>
                  <a:pt x="2053505" y="0"/>
                </a:cubicBezTo>
                <a:cubicBezTo>
                  <a:pt x="2085759" y="100487"/>
                  <a:pt x="1999524" y="263680"/>
                  <a:pt x="2053505" y="490838"/>
                </a:cubicBezTo>
                <a:cubicBezTo>
                  <a:pt x="1948151" y="507040"/>
                  <a:pt x="1738685" y="488310"/>
                  <a:pt x="1601734" y="490838"/>
                </a:cubicBezTo>
                <a:cubicBezTo>
                  <a:pt x="1464783" y="493366"/>
                  <a:pt x="1306188" y="474579"/>
                  <a:pt x="1129428" y="490838"/>
                </a:cubicBezTo>
                <a:cubicBezTo>
                  <a:pt x="952668" y="507097"/>
                  <a:pt x="860602" y="450152"/>
                  <a:pt x="677657" y="490838"/>
                </a:cubicBezTo>
                <a:cubicBezTo>
                  <a:pt x="494712" y="531524"/>
                  <a:pt x="192187" y="472234"/>
                  <a:pt x="0" y="490838"/>
                </a:cubicBezTo>
                <a:cubicBezTo>
                  <a:pt x="-18457" y="354777"/>
                  <a:pt x="39524" y="164900"/>
                  <a:pt x="0" y="0"/>
                </a:cubicBezTo>
                <a:close/>
              </a:path>
            </a:pathLst>
          </a:custGeom>
          <a:noFill/>
          <a:ln w="38100">
            <a:solidFill>
              <a:srgbClr val="FFFF00"/>
            </a:solidFill>
            <a:extLst>
              <a:ext uri="{C807C97D-BFC1-408E-A445-0C87EB9F89A2}">
                <ask:lineSketchStyleProps xmlns:ask="http://schemas.microsoft.com/office/drawing/2018/sketchyshapes" sd="172544644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800000"/>
              </a:highlight>
            </a:endParaRPr>
          </a:p>
        </p:txBody>
      </p:sp>
      <p:pic>
        <p:nvPicPr>
          <p:cNvPr id="18" name="Marcador de contenido 45" descr="Imagen que contiene dibujo&#10;&#10;Descripción generada automáticamente">
            <a:extLst>
              <a:ext uri="{FF2B5EF4-FFF2-40B4-BE49-F238E27FC236}">
                <a16:creationId xmlns:a16="http://schemas.microsoft.com/office/drawing/2014/main" id="{223AA29E-D64A-41ED-942E-6B946B8E4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361" y="4058839"/>
            <a:ext cx="408743" cy="522917"/>
          </a:xfrm>
          <a:prstGeom prst="rect">
            <a:avLst/>
          </a:prstGeom>
        </p:spPr>
      </p:pic>
      <p:sp>
        <p:nvSpPr>
          <p:cNvPr id="19" name="Elipse 18">
            <a:extLst>
              <a:ext uri="{FF2B5EF4-FFF2-40B4-BE49-F238E27FC236}">
                <a16:creationId xmlns:a16="http://schemas.microsoft.com/office/drawing/2014/main" id="{A3B79A9C-2550-48E7-9A8D-393FFC623607}"/>
              </a:ext>
            </a:extLst>
          </p:cNvPr>
          <p:cNvSpPr/>
          <p:nvPr/>
        </p:nvSpPr>
        <p:spPr>
          <a:xfrm>
            <a:off x="557095" y="652897"/>
            <a:ext cx="413609" cy="410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FD1A9BC8-2D63-4443-BD99-98D5989B690E}"/>
              </a:ext>
            </a:extLst>
          </p:cNvPr>
          <p:cNvSpPr/>
          <p:nvPr/>
        </p:nvSpPr>
        <p:spPr>
          <a:xfrm>
            <a:off x="584391" y="656944"/>
            <a:ext cx="681161" cy="400110"/>
          </a:xfrm>
          <a:prstGeom prst="rect">
            <a:avLst/>
          </a:prstGeom>
        </p:spPr>
        <p:txBody>
          <a:bodyPr wrap="square">
            <a:spAutoFit/>
          </a:bodyPr>
          <a:lstStyle/>
          <a:p>
            <a:r>
              <a:rPr lang="es-ES" sz="2000" b="1" dirty="0">
                <a:solidFill>
                  <a:schemeClr val="bg1"/>
                </a:solidFill>
                <a:latin typeface="Gilmer Heavy" panose="00000900000000000000" pitchFamily="50" charset="0"/>
                <a:cs typeface="Aharoni" panose="020B0604020202020204" pitchFamily="2" charset="-79"/>
              </a:rPr>
              <a:t>D</a:t>
            </a:r>
          </a:p>
        </p:txBody>
      </p:sp>
      <p:sp>
        <p:nvSpPr>
          <p:cNvPr id="6" name="Rectángulo 5">
            <a:extLst>
              <a:ext uri="{FF2B5EF4-FFF2-40B4-BE49-F238E27FC236}">
                <a16:creationId xmlns:a16="http://schemas.microsoft.com/office/drawing/2014/main" id="{729A7169-4905-4A96-8DAF-D2C2C60C4425}"/>
              </a:ext>
            </a:extLst>
          </p:cNvPr>
          <p:cNvSpPr/>
          <p:nvPr/>
        </p:nvSpPr>
        <p:spPr>
          <a:xfrm>
            <a:off x="2822342" y="5496203"/>
            <a:ext cx="1042738" cy="18188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23770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2640624" y="542503"/>
            <a:ext cx="6845144" cy="646331"/>
          </a:xfrm>
          <a:prstGeom prst="rect">
            <a:avLst/>
          </a:prstGeom>
          <a:noFill/>
          <a:ln>
            <a:noFill/>
          </a:ln>
        </p:spPr>
        <p:txBody>
          <a:bodyPr wrap="none" rtlCol="0">
            <a:spAutoFit/>
          </a:bodyPr>
          <a:lstStyle/>
          <a:p>
            <a:pPr algn="ctr"/>
            <a:r>
              <a:rPr lang="es-ES" sz="3600" b="1" dirty="0">
                <a:solidFill>
                  <a:schemeClr val="bg1"/>
                </a:solidFill>
                <a:latin typeface="Gilmer Heavy" panose="00000900000000000000" pitchFamily="50" charset="0"/>
                <a:cs typeface="Aharoni" panose="020B0604020202020204" pitchFamily="2" charset="-79"/>
              </a:rPr>
              <a:t>4. PREGUNTAS FRECUENTES</a:t>
            </a:r>
            <a:endParaRPr lang="es-CL" sz="3600" b="1" dirty="0">
              <a:solidFill>
                <a:schemeClr val="bg1"/>
              </a:solidFill>
              <a:latin typeface="Gilmer Heavy" panose="00000900000000000000" pitchFamily="50" charset="0"/>
              <a:cs typeface="Aharoni" panose="020B0604020202020204" pitchFamily="2" charset="-79"/>
            </a:endParaRPr>
          </a:p>
        </p:txBody>
      </p:sp>
      <p:sp>
        <p:nvSpPr>
          <p:cNvPr id="18" name="Marcador de contenido 2">
            <a:extLst>
              <a:ext uri="{FF2B5EF4-FFF2-40B4-BE49-F238E27FC236}">
                <a16:creationId xmlns:a16="http://schemas.microsoft.com/office/drawing/2014/main" id="{A236FEC6-7994-4492-9D92-BAAB75DC6BF2}"/>
              </a:ext>
            </a:extLst>
          </p:cNvPr>
          <p:cNvSpPr>
            <a:spLocks noGrp="1"/>
          </p:cNvSpPr>
          <p:nvPr>
            <p:ph idx="1"/>
          </p:nvPr>
        </p:nvSpPr>
        <p:spPr>
          <a:xfrm>
            <a:off x="838200" y="1825625"/>
            <a:ext cx="10515600" cy="4351338"/>
          </a:xfrm>
        </p:spPr>
        <p:txBody>
          <a:bodyPr/>
          <a:lstStyle/>
          <a:p>
            <a:endParaRPr lang="es-CL"/>
          </a:p>
        </p:txBody>
      </p:sp>
      <p:sp>
        <p:nvSpPr>
          <p:cNvPr id="19" name="Rectángulo 18">
            <a:extLst>
              <a:ext uri="{FF2B5EF4-FFF2-40B4-BE49-F238E27FC236}">
                <a16:creationId xmlns:a16="http://schemas.microsoft.com/office/drawing/2014/main" id="{25B0AE20-D34F-46E9-B0BF-EA34C0E58073}"/>
              </a:ext>
            </a:extLst>
          </p:cNvPr>
          <p:cNvSpPr/>
          <p:nvPr/>
        </p:nvSpPr>
        <p:spPr>
          <a:xfrm>
            <a:off x="408627" y="1367630"/>
            <a:ext cx="11402373" cy="50450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No, en caso de que el postulante se esté cambiando de establecimiento y no sea admitido en ninguno de los establecimientos de su lista de preferencia, el sistema le mantendrá su cupo en el establecimiento actual.</a:t>
            </a:r>
            <a:endParaRPr lang="es-CL"/>
          </a:p>
        </p:txBody>
      </p:sp>
      <p:sp>
        <p:nvSpPr>
          <p:cNvPr id="20" name="Rectángulo 19">
            <a:extLst>
              <a:ext uri="{FF2B5EF4-FFF2-40B4-BE49-F238E27FC236}">
                <a16:creationId xmlns:a16="http://schemas.microsoft.com/office/drawing/2014/main" id="{47153949-464A-4E62-8126-D16885FCD488}"/>
              </a:ext>
            </a:extLst>
          </p:cNvPr>
          <p:cNvSpPr/>
          <p:nvPr/>
        </p:nvSpPr>
        <p:spPr>
          <a:xfrm>
            <a:off x="1065576" y="1563694"/>
            <a:ext cx="10397112" cy="1856919"/>
          </a:xfrm>
          <a:prstGeom prst="rect">
            <a:avLst/>
          </a:prstGeom>
        </p:spPr>
        <p:txBody>
          <a:bodyPr wrap="square">
            <a:sp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¿Qué sucede si durante la publicación de los resultados no acepto ni rechazo el colegio en el que fue admitido mi postulante?</a:t>
            </a: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Si no respondes, es decir, no eliges una de las alternativas que te muestra la página web, el sistema asume que aceptas el resultado y no podrás participar del periodo complementario de postulación.</a:t>
            </a:r>
          </a:p>
        </p:txBody>
      </p:sp>
      <p:sp>
        <p:nvSpPr>
          <p:cNvPr id="21" name="Elipse 20">
            <a:extLst>
              <a:ext uri="{FF2B5EF4-FFF2-40B4-BE49-F238E27FC236}">
                <a16:creationId xmlns:a16="http://schemas.microsoft.com/office/drawing/2014/main" id="{B55665BD-5F20-4976-A94C-57CF775DE79B}"/>
              </a:ext>
            </a:extLst>
          </p:cNvPr>
          <p:cNvSpPr/>
          <p:nvPr/>
        </p:nvSpPr>
        <p:spPr>
          <a:xfrm>
            <a:off x="849682" y="1645582"/>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23" name="Estrella: 5 puntas 22">
            <a:extLst>
              <a:ext uri="{FF2B5EF4-FFF2-40B4-BE49-F238E27FC236}">
                <a16:creationId xmlns:a16="http://schemas.microsoft.com/office/drawing/2014/main" id="{BDD44FA8-043C-450F-97D7-716B0F54D5F8}"/>
              </a:ext>
            </a:extLst>
          </p:cNvPr>
          <p:cNvSpPr/>
          <p:nvPr/>
        </p:nvSpPr>
        <p:spPr>
          <a:xfrm>
            <a:off x="947088" y="4249153"/>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Signo más 23">
            <a:extLst>
              <a:ext uri="{FF2B5EF4-FFF2-40B4-BE49-F238E27FC236}">
                <a16:creationId xmlns:a16="http://schemas.microsoft.com/office/drawing/2014/main" id="{ABC32F0E-FC3C-4CA8-897D-E72893A44B80}"/>
              </a:ext>
            </a:extLst>
          </p:cNvPr>
          <p:cNvSpPr/>
          <p:nvPr/>
        </p:nvSpPr>
        <p:spPr>
          <a:xfrm>
            <a:off x="904515" y="1677047"/>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ara sonriente 27">
            <a:extLst>
              <a:ext uri="{FF2B5EF4-FFF2-40B4-BE49-F238E27FC236}">
                <a16:creationId xmlns:a16="http://schemas.microsoft.com/office/drawing/2014/main" id="{C2D1B5A5-A805-44A5-A607-80A9890C449E}"/>
              </a:ext>
            </a:extLst>
          </p:cNvPr>
          <p:cNvSpPr/>
          <p:nvPr/>
        </p:nvSpPr>
        <p:spPr>
          <a:xfrm>
            <a:off x="838200" y="2434591"/>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a:extLst>
              <a:ext uri="{FF2B5EF4-FFF2-40B4-BE49-F238E27FC236}">
                <a16:creationId xmlns:a16="http://schemas.microsoft.com/office/drawing/2014/main" id="{E12F3ACB-04B5-4358-811D-2A20C94E0582}"/>
              </a:ext>
            </a:extLst>
          </p:cNvPr>
          <p:cNvSpPr/>
          <p:nvPr/>
        </p:nvSpPr>
        <p:spPr>
          <a:xfrm>
            <a:off x="1120020" y="4112706"/>
            <a:ext cx="10342668" cy="1856919"/>
          </a:xfrm>
          <a:prstGeom prst="rect">
            <a:avLst/>
          </a:prstGeom>
        </p:spPr>
        <p:txBody>
          <a:bodyPr wrap="square">
            <a:sp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Mi postulante fue admitido en su establecimiento actual ¿Es un error del sistema?</a:t>
            </a:r>
            <a:endParaRPr lang="es-CL" sz="2000" dirty="0">
              <a:solidFill>
                <a:srgbClr val="002060"/>
              </a:solidFill>
              <a:latin typeface="Gilmer" panose="00000500000000000000" pitchFamily="50" charset="0"/>
              <a:ea typeface="Calibri" panose="020F0502020204030204" pitchFamily="34" charset="0"/>
              <a:cs typeface="Times New Roman" panose="02020603050405020304" pitchFamily="18" charset="0"/>
            </a:endParaRP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No, en caso de que el postulante no sea admitido en ninguno de los establecimientos de su listado de preferencias, el sistema le mantendrá su cupo en el establecimiento actual.</a:t>
            </a:r>
          </a:p>
        </p:txBody>
      </p:sp>
      <p:sp>
        <p:nvSpPr>
          <p:cNvPr id="31" name="Elipse 30">
            <a:extLst>
              <a:ext uri="{FF2B5EF4-FFF2-40B4-BE49-F238E27FC236}">
                <a16:creationId xmlns:a16="http://schemas.microsoft.com/office/drawing/2014/main" id="{4D57F1D1-4143-483C-951C-02859869528F}"/>
              </a:ext>
            </a:extLst>
          </p:cNvPr>
          <p:cNvSpPr/>
          <p:nvPr/>
        </p:nvSpPr>
        <p:spPr>
          <a:xfrm>
            <a:off x="894144" y="4203651"/>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32" name="Cara sonriente 31">
            <a:extLst>
              <a:ext uri="{FF2B5EF4-FFF2-40B4-BE49-F238E27FC236}">
                <a16:creationId xmlns:a16="http://schemas.microsoft.com/office/drawing/2014/main" id="{272105CD-323B-488D-A717-66DBB0DBF50B}"/>
              </a:ext>
            </a:extLst>
          </p:cNvPr>
          <p:cNvSpPr/>
          <p:nvPr/>
        </p:nvSpPr>
        <p:spPr>
          <a:xfrm>
            <a:off x="896310" y="4979012"/>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Signo más 32">
            <a:extLst>
              <a:ext uri="{FF2B5EF4-FFF2-40B4-BE49-F238E27FC236}">
                <a16:creationId xmlns:a16="http://schemas.microsoft.com/office/drawing/2014/main" id="{B7E34D92-D5F8-4B5B-9631-967CB9C3FF55}"/>
              </a:ext>
            </a:extLst>
          </p:cNvPr>
          <p:cNvSpPr/>
          <p:nvPr/>
        </p:nvSpPr>
        <p:spPr>
          <a:xfrm>
            <a:off x="960736" y="4231639"/>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45449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2514127" y="483394"/>
            <a:ext cx="7125670" cy="707886"/>
          </a:xfrm>
          <a:prstGeom prst="rect">
            <a:avLst/>
          </a:prstGeom>
          <a:noFill/>
          <a:ln>
            <a:noFill/>
          </a:ln>
        </p:spPr>
        <p:txBody>
          <a:bodyPr wrap="none" rtlCol="0">
            <a:spAutoFit/>
          </a:bodyPr>
          <a:lstStyle/>
          <a:p>
            <a:pPr algn="ctr"/>
            <a:r>
              <a:rPr lang="es-ES" sz="4000" b="1" dirty="0">
                <a:solidFill>
                  <a:srgbClr val="FF0000"/>
                </a:solidFill>
                <a:latin typeface="Gilmer Heavy" panose="00000900000000000000" pitchFamily="50" charset="0"/>
                <a:cs typeface="Aharoni" panose="020B0604020202020204" pitchFamily="2" charset="-79"/>
              </a:rPr>
              <a:t>PREGUNTAS FRECUENTES </a:t>
            </a:r>
            <a:endParaRPr lang="es-CL" sz="4000" b="1" dirty="0">
              <a:solidFill>
                <a:srgbClr val="FF0000"/>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408627" y="1367631"/>
            <a:ext cx="11402373" cy="480933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s-ES"/>
            </a:br>
            <a:r>
              <a:rPr lang="es-ES"/>
              <a:t>Si mi hijo/a repite después de ser aceptado en uno de los establecimientos a los que postulé ¿Qué debo hacer?</a:t>
            </a:r>
          </a:p>
        </p:txBody>
      </p:sp>
      <p:sp>
        <p:nvSpPr>
          <p:cNvPr id="6" name="Rectángulo 5">
            <a:extLst>
              <a:ext uri="{FF2B5EF4-FFF2-40B4-BE49-F238E27FC236}">
                <a16:creationId xmlns:a16="http://schemas.microsoft.com/office/drawing/2014/main" id="{BC886AEF-2D0C-47C5-81F5-B67C5663F7C3}"/>
              </a:ext>
            </a:extLst>
          </p:cNvPr>
          <p:cNvSpPr/>
          <p:nvPr/>
        </p:nvSpPr>
        <p:spPr>
          <a:xfrm>
            <a:off x="1120020" y="1549758"/>
            <a:ext cx="10342668" cy="1549142"/>
          </a:xfrm>
          <a:prstGeom prst="rect">
            <a:avLst/>
          </a:prstGeom>
        </p:spPr>
        <p:txBody>
          <a:bodyPr wrap="square">
            <a:sp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En el caso que rechace el establecimiento en el que fue admitido mi postulante, ¿qué debo hacer?</a:t>
            </a:r>
            <a:endPar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endParaRP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Si rechazas, podrás volver a postular en el periodo complementario de postulación.</a:t>
            </a:r>
          </a:p>
        </p:txBody>
      </p:sp>
      <p:sp>
        <p:nvSpPr>
          <p:cNvPr id="10" name="Elipse 9">
            <a:extLst>
              <a:ext uri="{FF2B5EF4-FFF2-40B4-BE49-F238E27FC236}">
                <a16:creationId xmlns:a16="http://schemas.microsoft.com/office/drawing/2014/main" id="{13C273FD-66ED-4632-882F-6FE380B2F2A2}"/>
              </a:ext>
            </a:extLst>
          </p:cNvPr>
          <p:cNvSpPr/>
          <p:nvPr/>
        </p:nvSpPr>
        <p:spPr>
          <a:xfrm>
            <a:off x="890626" y="1618286"/>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6" name="Estrella: 5 puntas 15">
            <a:extLst>
              <a:ext uri="{FF2B5EF4-FFF2-40B4-BE49-F238E27FC236}">
                <a16:creationId xmlns:a16="http://schemas.microsoft.com/office/drawing/2014/main" id="{D4A54C0D-D6D0-47A6-A3C9-F3356B2C6EFB}"/>
              </a:ext>
            </a:extLst>
          </p:cNvPr>
          <p:cNvSpPr/>
          <p:nvPr/>
        </p:nvSpPr>
        <p:spPr>
          <a:xfrm>
            <a:off x="988032" y="4221857"/>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Signo más 19">
            <a:extLst>
              <a:ext uri="{FF2B5EF4-FFF2-40B4-BE49-F238E27FC236}">
                <a16:creationId xmlns:a16="http://schemas.microsoft.com/office/drawing/2014/main" id="{699AF0C5-CF8B-4915-88E9-019C98309561}"/>
              </a:ext>
            </a:extLst>
          </p:cNvPr>
          <p:cNvSpPr/>
          <p:nvPr/>
        </p:nvSpPr>
        <p:spPr>
          <a:xfrm>
            <a:off x="948276" y="1650140"/>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Cara sonriente 20">
            <a:extLst>
              <a:ext uri="{FF2B5EF4-FFF2-40B4-BE49-F238E27FC236}">
                <a16:creationId xmlns:a16="http://schemas.microsoft.com/office/drawing/2014/main" id="{42E6DF4D-2231-4EE6-B1DD-1AD972A10E73}"/>
              </a:ext>
            </a:extLst>
          </p:cNvPr>
          <p:cNvSpPr/>
          <p:nvPr/>
        </p:nvSpPr>
        <p:spPr>
          <a:xfrm>
            <a:off x="895859" y="2444201"/>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0081C59A-25D2-464A-9346-C8DFC7F28CDA}"/>
              </a:ext>
            </a:extLst>
          </p:cNvPr>
          <p:cNvSpPr/>
          <p:nvPr/>
        </p:nvSpPr>
        <p:spPr>
          <a:xfrm>
            <a:off x="1120020" y="3863360"/>
            <a:ext cx="10515600" cy="1179810"/>
          </a:xfrm>
          <a:prstGeom prst="rect">
            <a:avLst/>
          </a:prstGeom>
        </p:spPr>
        <p:txBody>
          <a:bodyPr wrap="square">
            <a:sp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¿Qué debo hacer si activé las listas de espera?</a:t>
            </a: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 </a:t>
            </a: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Deberás revisar tu resultado el </a:t>
            </a:r>
            <a:r>
              <a:rPr lang="es-ES" sz="2000" dirty="0">
                <a:solidFill>
                  <a:srgbClr val="002060"/>
                </a:solidFill>
                <a:latin typeface="Gilmer Heavy" panose="00000900000000000000" pitchFamily="50" charset="0"/>
                <a:ea typeface="Calibri" panose="020F0502020204030204" pitchFamily="34" charset="0"/>
                <a:cs typeface="Times New Roman" panose="02020603050405020304" pitchFamily="18" charset="0"/>
              </a:rPr>
              <a:t>10 y 11 de noviembre</a:t>
            </a: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 ingresando nuevamente a www.sistemadeadmisionescolar.cl con tu RUN o IPA y contraseña.</a:t>
            </a:r>
          </a:p>
        </p:txBody>
      </p:sp>
      <p:sp>
        <p:nvSpPr>
          <p:cNvPr id="15" name="Elipse 14">
            <a:extLst>
              <a:ext uri="{FF2B5EF4-FFF2-40B4-BE49-F238E27FC236}">
                <a16:creationId xmlns:a16="http://schemas.microsoft.com/office/drawing/2014/main" id="{B9AFC9DD-0C28-45A8-8EC8-6DCBD19798C7}"/>
              </a:ext>
            </a:extLst>
          </p:cNvPr>
          <p:cNvSpPr/>
          <p:nvPr/>
        </p:nvSpPr>
        <p:spPr>
          <a:xfrm>
            <a:off x="890626" y="3926416"/>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7" name="Signo más 16">
            <a:extLst>
              <a:ext uri="{FF2B5EF4-FFF2-40B4-BE49-F238E27FC236}">
                <a16:creationId xmlns:a16="http://schemas.microsoft.com/office/drawing/2014/main" id="{9AE5C6D6-E9DB-4385-AC7A-A4EDADB591BB}"/>
              </a:ext>
            </a:extLst>
          </p:cNvPr>
          <p:cNvSpPr/>
          <p:nvPr/>
        </p:nvSpPr>
        <p:spPr>
          <a:xfrm>
            <a:off x="948276" y="3958270"/>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ara sonriente 17">
            <a:extLst>
              <a:ext uri="{FF2B5EF4-FFF2-40B4-BE49-F238E27FC236}">
                <a16:creationId xmlns:a16="http://schemas.microsoft.com/office/drawing/2014/main" id="{052FBFA6-32F6-43AB-BEAD-5F71253FE96F}"/>
              </a:ext>
            </a:extLst>
          </p:cNvPr>
          <p:cNvSpPr/>
          <p:nvPr/>
        </p:nvSpPr>
        <p:spPr>
          <a:xfrm>
            <a:off x="895859" y="4356541"/>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88788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2514127" y="483394"/>
            <a:ext cx="7125670" cy="707886"/>
          </a:xfrm>
          <a:prstGeom prst="rect">
            <a:avLst/>
          </a:prstGeom>
          <a:noFill/>
          <a:ln>
            <a:noFill/>
          </a:ln>
        </p:spPr>
        <p:txBody>
          <a:bodyPr wrap="none" rtlCol="0">
            <a:spAutoFit/>
          </a:bodyPr>
          <a:lstStyle/>
          <a:p>
            <a:pPr algn="ctr"/>
            <a:r>
              <a:rPr lang="es-ES" sz="4000" b="1" dirty="0">
                <a:solidFill>
                  <a:srgbClr val="FF0000"/>
                </a:solidFill>
                <a:latin typeface="Gilmer Heavy" panose="00000900000000000000" pitchFamily="50" charset="0"/>
                <a:cs typeface="Aharoni" panose="020B0604020202020204" pitchFamily="2" charset="-79"/>
              </a:rPr>
              <a:t>PREGUNTAS FRECUENTES </a:t>
            </a:r>
            <a:endParaRPr lang="es-CL" sz="4000" b="1" dirty="0">
              <a:solidFill>
                <a:srgbClr val="FF0000"/>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408627" y="1367631"/>
            <a:ext cx="11402373" cy="480933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BC886AEF-2D0C-47C5-81F5-B67C5663F7C3}"/>
              </a:ext>
            </a:extLst>
          </p:cNvPr>
          <p:cNvSpPr/>
          <p:nvPr/>
        </p:nvSpPr>
        <p:spPr>
          <a:xfrm>
            <a:off x="1120020" y="1699885"/>
            <a:ext cx="10342668" cy="3395801"/>
          </a:xfrm>
          <a:prstGeom prst="rect">
            <a:avLst/>
          </a:prstGeom>
        </p:spPr>
        <p:txBody>
          <a:bodyPr wrap="square">
            <a:no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Si mi postulante repite después de ser aceptado en uno de los establecimientos a los que postulé ¿Qué debo hacer?</a:t>
            </a:r>
            <a:endPar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endParaRP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Debes seguir el procedimiento normal. La repitencia sólo se formaliza una vez que los establecimientos actualizan su acta de promoción, es decir, al finalizar el año escolar. Si una vez que los establecimientos entregan su acta, tu postulante continúa en situación de repitencia, se analiza en el establecimiento que fue admitido si tiene vacantes para el nivel al que le correspondería ir. </a:t>
            </a: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En caso de existir vacantes disponibles, podrá matricularse en ese establecimiento. </a:t>
            </a: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En caso de no contar con vacantes disponibles, el estudiante tiene asegurado un cupo en su establecimiento actual.</a:t>
            </a:r>
          </a:p>
        </p:txBody>
      </p:sp>
      <p:sp>
        <p:nvSpPr>
          <p:cNvPr id="10" name="Elipse 9">
            <a:extLst>
              <a:ext uri="{FF2B5EF4-FFF2-40B4-BE49-F238E27FC236}">
                <a16:creationId xmlns:a16="http://schemas.microsoft.com/office/drawing/2014/main" id="{13C273FD-66ED-4632-882F-6FE380B2F2A2}"/>
              </a:ext>
            </a:extLst>
          </p:cNvPr>
          <p:cNvSpPr/>
          <p:nvPr/>
        </p:nvSpPr>
        <p:spPr>
          <a:xfrm>
            <a:off x="917922" y="1795709"/>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6" name="Estrella: 5 puntas 15">
            <a:extLst>
              <a:ext uri="{FF2B5EF4-FFF2-40B4-BE49-F238E27FC236}">
                <a16:creationId xmlns:a16="http://schemas.microsoft.com/office/drawing/2014/main" id="{D4A54C0D-D6D0-47A6-A3C9-F3356B2C6EFB}"/>
              </a:ext>
            </a:extLst>
          </p:cNvPr>
          <p:cNvSpPr/>
          <p:nvPr/>
        </p:nvSpPr>
        <p:spPr>
          <a:xfrm>
            <a:off x="947088" y="4249153"/>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Signo más 19">
            <a:extLst>
              <a:ext uri="{FF2B5EF4-FFF2-40B4-BE49-F238E27FC236}">
                <a16:creationId xmlns:a16="http://schemas.microsoft.com/office/drawing/2014/main" id="{699AF0C5-CF8B-4915-88E9-019C98309561}"/>
              </a:ext>
            </a:extLst>
          </p:cNvPr>
          <p:cNvSpPr/>
          <p:nvPr/>
        </p:nvSpPr>
        <p:spPr>
          <a:xfrm>
            <a:off x="975572" y="1827563"/>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Cara sonriente 20">
            <a:extLst>
              <a:ext uri="{FF2B5EF4-FFF2-40B4-BE49-F238E27FC236}">
                <a16:creationId xmlns:a16="http://schemas.microsoft.com/office/drawing/2014/main" id="{42E6DF4D-2231-4EE6-B1DD-1AD972A10E73}"/>
              </a:ext>
            </a:extLst>
          </p:cNvPr>
          <p:cNvSpPr/>
          <p:nvPr/>
        </p:nvSpPr>
        <p:spPr>
          <a:xfrm>
            <a:off x="910876" y="2575928"/>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6107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2514127" y="483394"/>
            <a:ext cx="7125670" cy="707886"/>
          </a:xfrm>
          <a:prstGeom prst="rect">
            <a:avLst/>
          </a:prstGeom>
          <a:noFill/>
          <a:ln>
            <a:noFill/>
          </a:ln>
        </p:spPr>
        <p:txBody>
          <a:bodyPr wrap="none" rtlCol="0">
            <a:spAutoFit/>
          </a:bodyPr>
          <a:lstStyle/>
          <a:p>
            <a:pPr algn="ctr"/>
            <a:r>
              <a:rPr lang="es-ES" sz="4000" b="1" dirty="0">
                <a:solidFill>
                  <a:srgbClr val="FF0000"/>
                </a:solidFill>
                <a:latin typeface="Gilmer Heavy" panose="00000900000000000000" pitchFamily="50" charset="0"/>
                <a:cs typeface="Aharoni" panose="020B0604020202020204" pitchFamily="2" charset="-79"/>
              </a:rPr>
              <a:t>PREGUNTAS FRECUENTES </a:t>
            </a:r>
            <a:endParaRPr lang="es-CL" sz="4000" b="1" dirty="0">
              <a:solidFill>
                <a:srgbClr val="FF0000"/>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408627" y="1367631"/>
            <a:ext cx="11402373" cy="480933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BC886AEF-2D0C-47C5-81F5-B67C5663F7C3}"/>
              </a:ext>
            </a:extLst>
          </p:cNvPr>
          <p:cNvSpPr/>
          <p:nvPr/>
        </p:nvSpPr>
        <p:spPr>
          <a:xfrm>
            <a:off x="1120020" y="1549758"/>
            <a:ext cx="10342668" cy="2534027"/>
          </a:xfrm>
          <a:prstGeom prst="rect">
            <a:avLst/>
          </a:prstGeom>
        </p:spPr>
        <p:txBody>
          <a:bodyPr wrap="square">
            <a:sp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Si mi postulante es admitido en un establecimiento de su listado de preferencias, ¿puedo elegir entre el establecimiento actual y el nuevo establecimiento?</a:t>
            </a:r>
          </a:p>
          <a:p>
            <a:pPr marL="228600">
              <a:spcAft>
                <a:spcPts val="800"/>
              </a:spcAft>
            </a:pPr>
            <a:r>
              <a:rPr lang="es-ES" sz="2000" b="1" dirty="0">
                <a:solidFill>
                  <a:srgbClr val="002060"/>
                </a:solidFill>
                <a:latin typeface="Gilmer" panose="00000500000000000000" pitchFamily="50" charset="0"/>
                <a:ea typeface="Calibri" panose="020F0502020204030204" pitchFamily="34" charset="0"/>
                <a:cs typeface="Times New Roman" panose="02020603050405020304" pitchFamily="18" charset="0"/>
              </a:rPr>
              <a:t>No</a:t>
            </a: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 cada postulante es admitido en un solo establecimiento, lo que significa que, en caso de ser admitido en alguno de los establecimientos de su listado de preferencias, </a:t>
            </a:r>
            <a:r>
              <a:rPr lang="es-ES" sz="2000" dirty="0">
                <a:solidFill>
                  <a:srgbClr val="002060"/>
                </a:solidFill>
                <a:latin typeface="Gilmer Heavy" panose="00000900000000000000" pitchFamily="50" charset="0"/>
                <a:ea typeface="Calibri" panose="020F0502020204030204" pitchFamily="34" charset="0"/>
                <a:cs typeface="Times New Roman" panose="02020603050405020304" pitchFamily="18" charset="0"/>
              </a:rPr>
              <a:t>libera el cupo en su actual establecimiento</a:t>
            </a: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 el que será ocupado por otro postulante. Independiente de que acepte o rechace el resultado.</a:t>
            </a:r>
          </a:p>
        </p:txBody>
      </p:sp>
      <p:sp>
        <p:nvSpPr>
          <p:cNvPr id="10" name="Elipse 9">
            <a:extLst>
              <a:ext uri="{FF2B5EF4-FFF2-40B4-BE49-F238E27FC236}">
                <a16:creationId xmlns:a16="http://schemas.microsoft.com/office/drawing/2014/main" id="{13C273FD-66ED-4632-882F-6FE380B2F2A2}"/>
              </a:ext>
            </a:extLst>
          </p:cNvPr>
          <p:cNvSpPr/>
          <p:nvPr/>
        </p:nvSpPr>
        <p:spPr>
          <a:xfrm>
            <a:off x="849682" y="1645582"/>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6" name="Estrella: 5 puntas 15">
            <a:extLst>
              <a:ext uri="{FF2B5EF4-FFF2-40B4-BE49-F238E27FC236}">
                <a16:creationId xmlns:a16="http://schemas.microsoft.com/office/drawing/2014/main" id="{D4A54C0D-D6D0-47A6-A3C9-F3356B2C6EFB}"/>
              </a:ext>
            </a:extLst>
          </p:cNvPr>
          <p:cNvSpPr/>
          <p:nvPr/>
        </p:nvSpPr>
        <p:spPr>
          <a:xfrm>
            <a:off x="947088" y="4249153"/>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Signo más 19">
            <a:extLst>
              <a:ext uri="{FF2B5EF4-FFF2-40B4-BE49-F238E27FC236}">
                <a16:creationId xmlns:a16="http://schemas.microsoft.com/office/drawing/2014/main" id="{699AF0C5-CF8B-4915-88E9-019C98309561}"/>
              </a:ext>
            </a:extLst>
          </p:cNvPr>
          <p:cNvSpPr/>
          <p:nvPr/>
        </p:nvSpPr>
        <p:spPr>
          <a:xfrm>
            <a:off x="907332" y="1677436"/>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Cara sonriente 20">
            <a:extLst>
              <a:ext uri="{FF2B5EF4-FFF2-40B4-BE49-F238E27FC236}">
                <a16:creationId xmlns:a16="http://schemas.microsoft.com/office/drawing/2014/main" id="{42E6DF4D-2231-4EE6-B1DD-1AD972A10E73}"/>
              </a:ext>
            </a:extLst>
          </p:cNvPr>
          <p:cNvSpPr/>
          <p:nvPr/>
        </p:nvSpPr>
        <p:spPr>
          <a:xfrm>
            <a:off x="842636" y="2780644"/>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21911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2514127" y="483394"/>
            <a:ext cx="7125670" cy="707886"/>
          </a:xfrm>
          <a:prstGeom prst="rect">
            <a:avLst/>
          </a:prstGeom>
          <a:noFill/>
          <a:ln>
            <a:noFill/>
          </a:ln>
        </p:spPr>
        <p:txBody>
          <a:bodyPr wrap="none" rtlCol="0">
            <a:spAutoFit/>
          </a:bodyPr>
          <a:lstStyle/>
          <a:p>
            <a:pPr algn="ctr"/>
            <a:r>
              <a:rPr lang="es-ES" sz="4000" b="1" dirty="0">
                <a:solidFill>
                  <a:srgbClr val="FF0000"/>
                </a:solidFill>
                <a:latin typeface="Gilmer Heavy" panose="00000900000000000000" pitchFamily="50" charset="0"/>
                <a:cs typeface="Aharoni" panose="020B0604020202020204" pitchFamily="2" charset="-79"/>
              </a:rPr>
              <a:t>PREGUNTAS FRECUENTES </a:t>
            </a:r>
            <a:endParaRPr lang="es-CL" sz="4000" b="1" dirty="0">
              <a:solidFill>
                <a:srgbClr val="FF0000"/>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408627" y="1367631"/>
            <a:ext cx="11402373" cy="480933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Estrella: 5 puntas 15">
            <a:extLst>
              <a:ext uri="{FF2B5EF4-FFF2-40B4-BE49-F238E27FC236}">
                <a16:creationId xmlns:a16="http://schemas.microsoft.com/office/drawing/2014/main" id="{D4A54C0D-D6D0-47A6-A3C9-F3356B2C6EFB}"/>
              </a:ext>
            </a:extLst>
          </p:cNvPr>
          <p:cNvSpPr/>
          <p:nvPr/>
        </p:nvSpPr>
        <p:spPr>
          <a:xfrm>
            <a:off x="849976" y="2198162"/>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BDB2C012-6027-4360-B0B4-9C630AC21D47}"/>
              </a:ext>
            </a:extLst>
          </p:cNvPr>
          <p:cNvSpPr/>
          <p:nvPr/>
        </p:nvSpPr>
        <p:spPr>
          <a:xfrm>
            <a:off x="1022908" y="1633637"/>
            <a:ext cx="10515600" cy="1795363"/>
          </a:xfrm>
          <a:prstGeom prst="rect">
            <a:avLst/>
          </a:prstGeom>
        </p:spPr>
        <p:txBody>
          <a:bodyPr wrap="square">
            <a:spAutoFit/>
          </a:bodyPr>
          <a:lstStyle/>
          <a:p>
            <a:pPr marL="228600">
              <a:spcAft>
                <a:spcPts val="800"/>
              </a:spcAft>
            </a:pP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¿La lista de espera puede correr para más de un establecimiento?</a:t>
            </a:r>
          </a:p>
          <a:p>
            <a:pPr marL="228600">
              <a:spcAft>
                <a:spcPts val="800"/>
              </a:spcAft>
            </a:pPr>
            <a:r>
              <a:rPr lang="es-ES" sz="2000" dirty="0">
                <a:solidFill>
                  <a:srgbClr val="002060"/>
                </a:solidFill>
                <a:latin typeface="Gilmer" panose="00000500000000000000" pitchFamily="50" charset="0"/>
                <a:ea typeface="Calibri" panose="020F0502020204030204" pitchFamily="34" charset="0"/>
                <a:cs typeface="Times New Roman" panose="02020603050405020304" pitchFamily="18" charset="0"/>
              </a:rPr>
              <a:t>Si bien la lista de espera puede correr para más de un establecimiento, cada postulante es admitido en un solo establecimiento. Por lo tanto, en caso de que corra en dos establecimientos, el estudiante será admitido en el de su preferencia más alta y liberará su cupo en el colegio que originalmente quedó admitido.</a:t>
            </a:r>
          </a:p>
        </p:txBody>
      </p:sp>
      <p:sp>
        <p:nvSpPr>
          <p:cNvPr id="17" name="Elipse 16">
            <a:extLst>
              <a:ext uri="{FF2B5EF4-FFF2-40B4-BE49-F238E27FC236}">
                <a16:creationId xmlns:a16="http://schemas.microsoft.com/office/drawing/2014/main" id="{74008FBE-FD12-4368-BA41-6ABE6858EBEE}"/>
              </a:ext>
            </a:extLst>
          </p:cNvPr>
          <p:cNvSpPr/>
          <p:nvPr/>
        </p:nvSpPr>
        <p:spPr>
          <a:xfrm>
            <a:off x="838200" y="1758219"/>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8" name="Signo más 17">
            <a:extLst>
              <a:ext uri="{FF2B5EF4-FFF2-40B4-BE49-F238E27FC236}">
                <a16:creationId xmlns:a16="http://schemas.microsoft.com/office/drawing/2014/main" id="{B587F891-20CD-4EC3-BB71-CDB3CAEF7D39}"/>
              </a:ext>
            </a:extLst>
          </p:cNvPr>
          <p:cNvSpPr/>
          <p:nvPr/>
        </p:nvSpPr>
        <p:spPr>
          <a:xfrm>
            <a:off x="879808" y="1790073"/>
            <a:ext cx="267029" cy="28053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Cara sonriente 18">
            <a:extLst>
              <a:ext uri="{FF2B5EF4-FFF2-40B4-BE49-F238E27FC236}">
                <a16:creationId xmlns:a16="http://schemas.microsoft.com/office/drawing/2014/main" id="{D2595D10-1384-4E7E-B266-27299DF97095}"/>
              </a:ext>
            </a:extLst>
          </p:cNvPr>
          <p:cNvSpPr/>
          <p:nvPr/>
        </p:nvSpPr>
        <p:spPr>
          <a:xfrm>
            <a:off x="850879" y="2171016"/>
            <a:ext cx="365828" cy="348511"/>
          </a:xfrm>
          <a:prstGeom prst="smileyFac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99919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a:xfrm>
            <a:off x="938137" y="1981819"/>
            <a:ext cx="10515600" cy="4351338"/>
          </a:xfrm>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5"/>
            <a:ext cx="11402373" cy="75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583272" y="458675"/>
            <a:ext cx="5614037" cy="707886"/>
          </a:xfrm>
          <a:prstGeom prst="rect">
            <a:avLst/>
          </a:prstGeom>
          <a:noFill/>
          <a:ln>
            <a:noFill/>
          </a:ln>
        </p:spPr>
        <p:txBody>
          <a:bodyPr wrap="none" rtlCol="0">
            <a:spAutoFit/>
          </a:bodyPr>
          <a:lstStyle/>
          <a:p>
            <a:pPr algn="ctr"/>
            <a:r>
              <a:rPr lang="es-ES" sz="4000" b="1" dirty="0">
                <a:solidFill>
                  <a:schemeClr val="bg1"/>
                </a:solidFill>
                <a:latin typeface="Gilmer Heavy" panose="00000900000000000000" pitchFamily="50" charset="0"/>
                <a:cs typeface="Aharoni" panose="020B0604020202020204" pitchFamily="2" charset="-79"/>
              </a:rPr>
              <a:t>5. CALENDARIO 2021</a:t>
            </a:r>
            <a:endParaRPr lang="es-CL" sz="4000" b="1" dirty="0">
              <a:solidFill>
                <a:schemeClr val="bg1"/>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389577" y="1191281"/>
            <a:ext cx="11402373" cy="5221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Elipse 9">
            <a:extLst>
              <a:ext uri="{FF2B5EF4-FFF2-40B4-BE49-F238E27FC236}">
                <a16:creationId xmlns:a16="http://schemas.microsoft.com/office/drawing/2014/main" id="{13C273FD-66ED-4632-882F-6FE380B2F2A2}"/>
              </a:ext>
            </a:extLst>
          </p:cNvPr>
          <p:cNvSpPr/>
          <p:nvPr/>
        </p:nvSpPr>
        <p:spPr>
          <a:xfrm>
            <a:off x="949619" y="1576492"/>
            <a:ext cx="371061" cy="35877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2" name="Estrella: 5 puntas 11">
            <a:extLst>
              <a:ext uri="{FF2B5EF4-FFF2-40B4-BE49-F238E27FC236}">
                <a16:creationId xmlns:a16="http://schemas.microsoft.com/office/drawing/2014/main" id="{9308A83B-0E1F-47CB-AE47-29569E705750}"/>
              </a:ext>
            </a:extLst>
          </p:cNvPr>
          <p:cNvSpPr/>
          <p:nvPr/>
        </p:nvSpPr>
        <p:spPr>
          <a:xfrm>
            <a:off x="1040003" y="1655523"/>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D80F0EB9-4A62-48C8-9407-9B30EB3307FF}"/>
              </a:ext>
            </a:extLst>
          </p:cNvPr>
          <p:cNvSpPr/>
          <p:nvPr/>
        </p:nvSpPr>
        <p:spPr>
          <a:xfrm>
            <a:off x="344272" y="1553073"/>
            <a:ext cx="5914109" cy="338554"/>
          </a:xfrm>
          <a:prstGeom prst="rect">
            <a:avLst/>
          </a:prstGeom>
        </p:spPr>
        <p:txBody>
          <a:bodyPr wrap="square">
            <a:spAutoFit/>
          </a:bodyPr>
          <a:lstStyle/>
          <a:p>
            <a:pPr marL="228600" algn="ctr">
              <a:spcAft>
                <a:spcPts val="800"/>
              </a:spcAft>
            </a:pPr>
            <a:r>
              <a:rPr lang="es-ES" sz="1600" dirty="0">
                <a:solidFill>
                  <a:schemeClr val="tx1">
                    <a:lumMod val="65000"/>
                    <a:lumOff val="35000"/>
                  </a:schemeClr>
                </a:solidFill>
                <a:latin typeface="Gilmer Heavy" panose="00000900000000000000" pitchFamily="50" charset="0"/>
                <a:ea typeface="Calibri" panose="020F0502020204030204" pitchFamily="34" charset="0"/>
                <a:cs typeface="Calibri" panose="020F0502020204030204" pitchFamily="34" charset="0"/>
              </a:rPr>
              <a:t>PERIODO PRINCIPAL DE POSTULACIÓN</a:t>
            </a:r>
            <a:endParaRPr lang="es-CL" sz="1600" dirty="0">
              <a:solidFill>
                <a:schemeClr val="tx1">
                  <a:lumMod val="65000"/>
                  <a:lumOff val="35000"/>
                </a:schemeClr>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21" name="Rectángulo 20">
            <a:extLst>
              <a:ext uri="{FF2B5EF4-FFF2-40B4-BE49-F238E27FC236}">
                <a16:creationId xmlns:a16="http://schemas.microsoft.com/office/drawing/2014/main" id="{A73D7AE0-7205-449C-A8BE-FAE8430B2E67}"/>
              </a:ext>
            </a:extLst>
          </p:cNvPr>
          <p:cNvSpPr/>
          <p:nvPr/>
        </p:nvSpPr>
        <p:spPr>
          <a:xfrm>
            <a:off x="1142326" y="2114837"/>
            <a:ext cx="3352798" cy="659747"/>
          </a:xfrm>
          <a:prstGeom prst="rect">
            <a:avLst/>
          </a:prstGeom>
        </p:spPr>
        <p:txBody>
          <a:bodyPr wrap="square">
            <a:spAutoFit/>
          </a:bodyPr>
          <a:lstStyle/>
          <a:p>
            <a:pPr marL="228600">
              <a:spcAft>
                <a:spcPts val="800"/>
              </a:spcAft>
            </a:pPr>
            <a:r>
              <a:rPr lang="es-ES" sz="1600" dirty="0">
                <a:solidFill>
                  <a:schemeClr val="tx1">
                    <a:lumMod val="65000"/>
                    <a:lumOff val="35000"/>
                  </a:schemeClr>
                </a:solidFill>
                <a:latin typeface="Gilmer Heavy" panose="00000900000000000000" pitchFamily="50" charset="0"/>
                <a:ea typeface="Calibri" panose="020F0502020204030204" pitchFamily="34" charset="0"/>
                <a:cs typeface="Calibri" panose="020F0502020204030204" pitchFamily="34" charset="0"/>
              </a:rPr>
              <a:t>TODAS LAS REGIONES</a:t>
            </a:r>
            <a:endParaRPr lang="es-CL" sz="1600" dirty="0">
              <a:solidFill>
                <a:schemeClr val="tx1">
                  <a:lumMod val="65000"/>
                  <a:lumOff val="35000"/>
                </a:schemeClr>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34" name="Rectángulo 33">
            <a:extLst>
              <a:ext uri="{FF2B5EF4-FFF2-40B4-BE49-F238E27FC236}">
                <a16:creationId xmlns:a16="http://schemas.microsoft.com/office/drawing/2014/main" id="{091149A0-AB8A-4529-9842-AB450F3B28BA}"/>
              </a:ext>
            </a:extLst>
          </p:cNvPr>
          <p:cNvSpPr/>
          <p:nvPr/>
        </p:nvSpPr>
        <p:spPr>
          <a:xfrm>
            <a:off x="3515887" y="2116651"/>
            <a:ext cx="5271785" cy="338554"/>
          </a:xfrm>
          <a:prstGeom prst="rect">
            <a:avLst/>
          </a:prstGeom>
        </p:spPr>
        <p:txBody>
          <a:bodyPr wrap="square">
            <a:spAutoFit/>
          </a:bodyPr>
          <a:lstStyle/>
          <a:p>
            <a:pPr marL="228600">
              <a:spcAft>
                <a:spcPts val="800"/>
              </a:spcAft>
            </a:pPr>
            <a:r>
              <a:rPr lang="es-ES" sz="1600" dirty="0">
                <a:solidFill>
                  <a:schemeClr val="tx1">
                    <a:lumMod val="65000"/>
                    <a:lumOff val="35000"/>
                  </a:schemeClr>
                </a:solidFill>
                <a:latin typeface="Gilmer" panose="00000500000000000000" pitchFamily="50" charset="0"/>
                <a:ea typeface="Calibri" panose="020F0502020204030204" pitchFamily="34" charset="0"/>
                <a:cs typeface="Calibri" panose="020F0502020204030204" pitchFamily="34" charset="0"/>
              </a:rPr>
              <a:t>Entre el </a:t>
            </a:r>
            <a:r>
              <a:rPr lang="es-ES" sz="1600" dirty="0">
                <a:solidFill>
                  <a:schemeClr val="tx1">
                    <a:lumMod val="65000"/>
                    <a:lumOff val="35000"/>
                  </a:schemeClr>
                </a:solidFill>
                <a:latin typeface="Gilmer Heavy" panose="00000900000000000000" pitchFamily="50" charset="0"/>
                <a:ea typeface="Calibri" panose="020F0502020204030204" pitchFamily="34" charset="0"/>
                <a:cs typeface="Calibri" panose="020F0502020204030204" pitchFamily="34" charset="0"/>
              </a:rPr>
              <a:t>12 de agosto al 8 de septiembre</a:t>
            </a:r>
            <a:r>
              <a:rPr lang="es-CL" sz="1600" dirty="0">
                <a:solidFill>
                  <a:schemeClr val="tx1">
                    <a:lumMod val="65000"/>
                    <a:lumOff val="35000"/>
                  </a:schemeClr>
                </a:solidFill>
                <a:latin typeface="Gilmer Heavy" panose="00000900000000000000" pitchFamily="50" charset="0"/>
                <a:ea typeface="Calibri" panose="020F0502020204030204" pitchFamily="34" charset="0"/>
                <a:cs typeface="Times New Roman" panose="02020603050405020304" pitchFamily="18" charset="0"/>
              </a:rPr>
              <a:t> </a:t>
            </a:r>
            <a:endParaRPr lang="es-ES" sz="1600" dirty="0">
              <a:solidFill>
                <a:schemeClr val="tx1">
                  <a:lumMod val="65000"/>
                  <a:lumOff val="35000"/>
                </a:schemeClr>
              </a:solidFill>
              <a:latin typeface="Gilmer Heavy" panose="00000900000000000000" pitchFamily="50" charset="0"/>
              <a:ea typeface="Calibri" panose="020F0502020204030204" pitchFamily="34" charset="0"/>
              <a:cs typeface="Calibri" panose="020F0502020204030204" pitchFamily="34" charset="0"/>
            </a:endParaRPr>
          </a:p>
        </p:txBody>
      </p:sp>
      <p:sp>
        <p:nvSpPr>
          <p:cNvPr id="44" name="Rectángulo 43">
            <a:extLst>
              <a:ext uri="{FF2B5EF4-FFF2-40B4-BE49-F238E27FC236}">
                <a16:creationId xmlns:a16="http://schemas.microsoft.com/office/drawing/2014/main" id="{147FE6DA-610B-4972-8E7A-3B6892D6CA9D}"/>
              </a:ext>
            </a:extLst>
          </p:cNvPr>
          <p:cNvSpPr/>
          <p:nvPr/>
        </p:nvSpPr>
        <p:spPr>
          <a:xfrm>
            <a:off x="1327308" y="1977168"/>
            <a:ext cx="10121575" cy="62424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2D509548-36BE-42CF-A689-E0B4B4D178EF}"/>
              </a:ext>
            </a:extLst>
          </p:cNvPr>
          <p:cNvSpPr/>
          <p:nvPr/>
        </p:nvSpPr>
        <p:spPr>
          <a:xfrm>
            <a:off x="1086394" y="2792638"/>
            <a:ext cx="8813523" cy="338554"/>
          </a:xfrm>
          <a:prstGeom prst="rect">
            <a:avLst/>
          </a:prstGeom>
        </p:spPr>
        <p:txBody>
          <a:bodyPr wrap="square">
            <a:spAutoFit/>
          </a:bodyPr>
          <a:lstStyle/>
          <a:p>
            <a:pPr marL="228600">
              <a:spcAft>
                <a:spcPts val="800"/>
              </a:spcAft>
            </a:pPr>
            <a:r>
              <a:rPr lang="es-ES" sz="1600" dirty="0">
                <a:solidFill>
                  <a:srgbClr val="002060"/>
                </a:solidFill>
                <a:latin typeface="Gilmer Heavy" panose="00000900000000000000" pitchFamily="50" charset="0"/>
                <a:ea typeface="Calibri" panose="020F0502020204030204" pitchFamily="34" charset="0"/>
                <a:cs typeface="Calibri" panose="020F0502020204030204" pitchFamily="34" charset="0"/>
              </a:rPr>
              <a:t>PUBLICACIÓN RESULTADOS PERIODO PRINCIPAL DE POSTULACIÓN</a:t>
            </a:r>
            <a:endParaRPr lang="es-CL" sz="16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48" name="Rectángulo 47">
            <a:extLst>
              <a:ext uri="{FF2B5EF4-FFF2-40B4-BE49-F238E27FC236}">
                <a16:creationId xmlns:a16="http://schemas.microsoft.com/office/drawing/2014/main" id="{C900D71D-A2D4-4A91-A1A3-BEAB50B20ED3}"/>
              </a:ext>
            </a:extLst>
          </p:cNvPr>
          <p:cNvSpPr/>
          <p:nvPr/>
        </p:nvSpPr>
        <p:spPr>
          <a:xfrm>
            <a:off x="1114359" y="3132796"/>
            <a:ext cx="4803056"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Entre el </a:t>
            </a:r>
            <a:r>
              <a:rPr lang="es-ES" sz="1600" dirty="0">
                <a:solidFill>
                  <a:srgbClr val="FF0000"/>
                </a:solidFill>
                <a:latin typeface="Gilmer Heavy" panose="00000900000000000000" pitchFamily="50" charset="0"/>
                <a:ea typeface="Calibri" panose="020F0502020204030204" pitchFamily="34" charset="0"/>
                <a:cs typeface="Calibri" panose="020F0502020204030204" pitchFamily="34" charset="0"/>
              </a:rPr>
              <a:t>25 y 29 de octubre</a:t>
            </a:r>
          </a:p>
        </p:txBody>
      </p:sp>
      <p:sp>
        <p:nvSpPr>
          <p:cNvPr id="49" name="Rectángulo 48">
            <a:extLst>
              <a:ext uri="{FF2B5EF4-FFF2-40B4-BE49-F238E27FC236}">
                <a16:creationId xmlns:a16="http://schemas.microsoft.com/office/drawing/2014/main" id="{C2CA3D37-F8D2-45FE-8200-69AB5FD95003}"/>
              </a:ext>
            </a:extLst>
          </p:cNvPr>
          <p:cNvSpPr/>
          <p:nvPr/>
        </p:nvSpPr>
        <p:spPr>
          <a:xfrm>
            <a:off x="1107102" y="3419276"/>
            <a:ext cx="10339179"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Todas las regiones. </a:t>
            </a:r>
          </a:p>
        </p:txBody>
      </p:sp>
      <p:sp>
        <p:nvSpPr>
          <p:cNvPr id="50" name="Rectángulo 49">
            <a:extLst>
              <a:ext uri="{FF2B5EF4-FFF2-40B4-BE49-F238E27FC236}">
                <a16:creationId xmlns:a16="http://schemas.microsoft.com/office/drawing/2014/main" id="{DBB6FF19-EA91-434F-99F5-EB546A7C5D7E}"/>
              </a:ext>
            </a:extLst>
          </p:cNvPr>
          <p:cNvSpPr/>
          <p:nvPr/>
        </p:nvSpPr>
        <p:spPr>
          <a:xfrm>
            <a:off x="1307427" y="3157697"/>
            <a:ext cx="10121575" cy="623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Elipse 50">
            <a:extLst>
              <a:ext uri="{FF2B5EF4-FFF2-40B4-BE49-F238E27FC236}">
                <a16:creationId xmlns:a16="http://schemas.microsoft.com/office/drawing/2014/main" id="{D3125119-C07A-477C-B444-8300F80B3C22}"/>
              </a:ext>
            </a:extLst>
          </p:cNvPr>
          <p:cNvSpPr/>
          <p:nvPr/>
        </p:nvSpPr>
        <p:spPr>
          <a:xfrm>
            <a:off x="896608" y="3999004"/>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52" name="Estrella: 5 puntas 51">
            <a:extLst>
              <a:ext uri="{FF2B5EF4-FFF2-40B4-BE49-F238E27FC236}">
                <a16:creationId xmlns:a16="http://schemas.microsoft.com/office/drawing/2014/main" id="{CF4032DB-6365-48F0-9707-CBA62AEFE22F}"/>
              </a:ext>
            </a:extLst>
          </p:cNvPr>
          <p:cNvSpPr/>
          <p:nvPr/>
        </p:nvSpPr>
        <p:spPr>
          <a:xfrm>
            <a:off x="1000640" y="4078035"/>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Rectángulo 52">
            <a:extLst>
              <a:ext uri="{FF2B5EF4-FFF2-40B4-BE49-F238E27FC236}">
                <a16:creationId xmlns:a16="http://schemas.microsoft.com/office/drawing/2014/main" id="{0C10280F-DE7A-4767-A524-FF3C37D39264}"/>
              </a:ext>
            </a:extLst>
          </p:cNvPr>
          <p:cNvSpPr/>
          <p:nvPr/>
        </p:nvSpPr>
        <p:spPr>
          <a:xfrm>
            <a:off x="1073142" y="4028595"/>
            <a:ext cx="8813523" cy="338554"/>
          </a:xfrm>
          <a:prstGeom prst="rect">
            <a:avLst/>
          </a:prstGeom>
        </p:spPr>
        <p:txBody>
          <a:bodyPr wrap="square">
            <a:spAutoFit/>
          </a:bodyPr>
          <a:lstStyle/>
          <a:p>
            <a:pPr marL="228600">
              <a:spcAft>
                <a:spcPts val="800"/>
              </a:spcAft>
            </a:pPr>
            <a:r>
              <a:rPr lang="es-ES" sz="1600" dirty="0">
                <a:solidFill>
                  <a:srgbClr val="002060"/>
                </a:solidFill>
                <a:latin typeface="Gilmer Heavy" panose="00000900000000000000" pitchFamily="50" charset="0"/>
                <a:ea typeface="Calibri" panose="020F0502020204030204" pitchFamily="34" charset="0"/>
                <a:cs typeface="Calibri" panose="020F0502020204030204" pitchFamily="34" charset="0"/>
              </a:rPr>
              <a:t>PUBLICACIÓN RESULTADOS LISTAS DE ESPERA</a:t>
            </a:r>
            <a:endParaRPr lang="es-CL" sz="16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54" name="Rectángulo 53">
            <a:extLst>
              <a:ext uri="{FF2B5EF4-FFF2-40B4-BE49-F238E27FC236}">
                <a16:creationId xmlns:a16="http://schemas.microsoft.com/office/drawing/2014/main" id="{DE4F4CAD-DF26-4346-A5EB-581788CA82F3}"/>
              </a:ext>
            </a:extLst>
          </p:cNvPr>
          <p:cNvSpPr/>
          <p:nvPr/>
        </p:nvSpPr>
        <p:spPr>
          <a:xfrm>
            <a:off x="1114358" y="4368753"/>
            <a:ext cx="6552567"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Entre el </a:t>
            </a:r>
            <a:r>
              <a:rPr lang="es-ES" sz="1600" dirty="0">
                <a:solidFill>
                  <a:srgbClr val="FF0000"/>
                </a:solidFill>
                <a:latin typeface="Gilmer Heavy" panose="00000900000000000000" pitchFamily="50" charset="0"/>
                <a:ea typeface="Calibri" panose="020F0502020204030204" pitchFamily="34" charset="0"/>
                <a:cs typeface="Calibri" panose="020F0502020204030204" pitchFamily="34" charset="0"/>
              </a:rPr>
              <a:t>10 y 11 de noviembre</a:t>
            </a:r>
          </a:p>
        </p:txBody>
      </p:sp>
      <p:sp>
        <p:nvSpPr>
          <p:cNvPr id="55" name="Rectángulo 54">
            <a:extLst>
              <a:ext uri="{FF2B5EF4-FFF2-40B4-BE49-F238E27FC236}">
                <a16:creationId xmlns:a16="http://schemas.microsoft.com/office/drawing/2014/main" id="{91320B9A-7A7B-4AFE-BC2D-DF1BB0BAA699}"/>
              </a:ext>
            </a:extLst>
          </p:cNvPr>
          <p:cNvSpPr/>
          <p:nvPr/>
        </p:nvSpPr>
        <p:spPr>
          <a:xfrm>
            <a:off x="1107102" y="4655233"/>
            <a:ext cx="10339179"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Todas las regiones. </a:t>
            </a:r>
          </a:p>
        </p:txBody>
      </p:sp>
      <p:sp>
        <p:nvSpPr>
          <p:cNvPr id="56" name="Rectángulo 55">
            <a:extLst>
              <a:ext uri="{FF2B5EF4-FFF2-40B4-BE49-F238E27FC236}">
                <a16:creationId xmlns:a16="http://schemas.microsoft.com/office/drawing/2014/main" id="{1BF737AE-954E-4056-BF3A-279FC7020DBD}"/>
              </a:ext>
            </a:extLst>
          </p:cNvPr>
          <p:cNvSpPr/>
          <p:nvPr/>
        </p:nvSpPr>
        <p:spPr>
          <a:xfrm>
            <a:off x="1307427" y="4393654"/>
            <a:ext cx="10121575" cy="623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6" name="Marcador de contenido 28">
            <a:extLst>
              <a:ext uri="{FF2B5EF4-FFF2-40B4-BE49-F238E27FC236}">
                <a16:creationId xmlns:a16="http://schemas.microsoft.com/office/drawing/2014/main" id="{D6F26B52-881B-4EB6-9C09-087DCFF43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7872">
            <a:off x="-57869" y="2151965"/>
            <a:ext cx="1282282" cy="1131892"/>
          </a:xfrm>
          <a:prstGeom prst="rect">
            <a:avLst/>
          </a:prstGeom>
        </p:spPr>
      </p:pic>
      <p:sp>
        <p:nvSpPr>
          <p:cNvPr id="6" name="Elipse 5">
            <a:extLst>
              <a:ext uri="{FF2B5EF4-FFF2-40B4-BE49-F238E27FC236}">
                <a16:creationId xmlns:a16="http://schemas.microsoft.com/office/drawing/2014/main" id="{8870CCED-1498-4422-BF63-9BA17CD549D7}"/>
              </a:ext>
            </a:extLst>
          </p:cNvPr>
          <p:cNvSpPr/>
          <p:nvPr/>
        </p:nvSpPr>
        <p:spPr>
          <a:xfrm>
            <a:off x="937828" y="5287971"/>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1" name="Estrella: 5 puntas 10">
            <a:extLst>
              <a:ext uri="{FF2B5EF4-FFF2-40B4-BE49-F238E27FC236}">
                <a16:creationId xmlns:a16="http://schemas.microsoft.com/office/drawing/2014/main" id="{CFD0273F-54AB-4655-A167-148013D8461F}"/>
              </a:ext>
            </a:extLst>
          </p:cNvPr>
          <p:cNvSpPr/>
          <p:nvPr/>
        </p:nvSpPr>
        <p:spPr>
          <a:xfrm>
            <a:off x="1041860" y="5367002"/>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450FE696-85CE-4215-9368-D2076FB93C96}"/>
              </a:ext>
            </a:extLst>
          </p:cNvPr>
          <p:cNvSpPr/>
          <p:nvPr/>
        </p:nvSpPr>
        <p:spPr>
          <a:xfrm>
            <a:off x="1114358" y="5264552"/>
            <a:ext cx="5914109" cy="338554"/>
          </a:xfrm>
          <a:prstGeom prst="rect">
            <a:avLst/>
          </a:prstGeom>
        </p:spPr>
        <p:txBody>
          <a:bodyPr wrap="square">
            <a:spAutoFit/>
          </a:bodyPr>
          <a:lstStyle/>
          <a:p>
            <a:pPr marL="228600">
              <a:spcAft>
                <a:spcPts val="800"/>
              </a:spcAft>
            </a:pPr>
            <a:r>
              <a:rPr lang="es-ES" sz="1600" dirty="0">
                <a:solidFill>
                  <a:srgbClr val="002060"/>
                </a:solidFill>
                <a:latin typeface="Gilmer Heavy" panose="00000900000000000000" pitchFamily="50" charset="0"/>
                <a:ea typeface="Calibri" panose="020F0502020204030204" pitchFamily="34" charset="0"/>
                <a:cs typeface="Calibri" panose="020F0502020204030204" pitchFamily="34" charset="0"/>
              </a:rPr>
              <a:t>PERIODO POSTULACIÓN COMPLEMENTARIA</a:t>
            </a:r>
            <a:endParaRPr lang="es-CL" sz="16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89BA514C-E784-41CA-BD11-6B0CE49E2770}"/>
              </a:ext>
            </a:extLst>
          </p:cNvPr>
          <p:cNvSpPr/>
          <p:nvPr/>
        </p:nvSpPr>
        <p:spPr>
          <a:xfrm>
            <a:off x="1142326" y="5578205"/>
            <a:ext cx="7135663"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Entre el </a:t>
            </a:r>
            <a:r>
              <a:rPr lang="es-ES" sz="1600" dirty="0">
                <a:solidFill>
                  <a:srgbClr val="FF0000"/>
                </a:solidFill>
                <a:latin typeface="Gilmer Heavy" panose="00000900000000000000" pitchFamily="50" charset="0"/>
                <a:ea typeface="Calibri" panose="020F0502020204030204" pitchFamily="34" charset="0"/>
                <a:cs typeface="Calibri" panose="020F0502020204030204" pitchFamily="34" charset="0"/>
              </a:rPr>
              <a:t>23 y 30 de noviembre</a:t>
            </a:r>
          </a:p>
        </p:txBody>
      </p:sp>
      <p:sp>
        <p:nvSpPr>
          <p:cNvPr id="15" name="Rectángulo 14">
            <a:extLst>
              <a:ext uri="{FF2B5EF4-FFF2-40B4-BE49-F238E27FC236}">
                <a16:creationId xmlns:a16="http://schemas.microsoft.com/office/drawing/2014/main" id="{6FCB5548-FC61-4EC2-83B6-4CDC46977901}"/>
              </a:ext>
            </a:extLst>
          </p:cNvPr>
          <p:cNvSpPr/>
          <p:nvPr/>
        </p:nvSpPr>
        <p:spPr>
          <a:xfrm>
            <a:off x="1121816" y="5864685"/>
            <a:ext cx="10339179"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Todas las regiones.</a:t>
            </a:r>
          </a:p>
        </p:txBody>
      </p:sp>
      <p:sp>
        <p:nvSpPr>
          <p:cNvPr id="16" name="Rectángulo 15">
            <a:extLst>
              <a:ext uri="{FF2B5EF4-FFF2-40B4-BE49-F238E27FC236}">
                <a16:creationId xmlns:a16="http://schemas.microsoft.com/office/drawing/2014/main" id="{CD8FD013-E645-43BB-A4B9-5409E2F9EB2D}"/>
              </a:ext>
            </a:extLst>
          </p:cNvPr>
          <p:cNvSpPr/>
          <p:nvPr/>
        </p:nvSpPr>
        <p:spPr>
          <a:xfrm>
            <a:off x="1322141" y="5603106"/>
            <a:ext cx="10121575" cy="623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9243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pic>
        <p:nvPicPr>
          <p:cNvPr id="19" name="Marcador de contenido 18" descr="Captura de pantalla de un celular&#10;&#10;Descripción generada automáticamente">
            <a:extLst>
              <a:ext uri="{FF2B5EF4-FFF2-40B4-BE49-F238E27FC236}">
                <a16:creationId xmlns:a16="http://schemas.microsoft.com/office/drawing/2014/main" id="{CCB582BF-A888-41AF-AEED-BEDA49E27D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3153" y="1825625"/>
            <a:ext cx="2005694" cy="4351338"/>
          </a:xfrm>
        </p:spPr>
      </p:pic>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612925" y="570254"/>
            <a:ext cx="10873489" cy="584775"/>
          </a:xfrm>
          <a:prstGeom prst="rect">
            <a:avLst/>
          </a:prstGeom>
          <a:noFill/>
          <a:ln>
            <a:noFill/>
          </a:ln>
        </p:spPr>
        <p:txBody>
          <a:bodyPr wrap="none" rtlCol="0">
            <a:spAutoFit/>
          </a:bodyPr>
          <a:lstStyle/>
          <a:p>
            <a:pPr algn="ctr"/>
            <a:r>
              <a:rPr lang="es-ES" sz="3200" b="1" dirty="0">
                <a:solidFill>
                  <a:schemeClr val="bg1"/>
                </a:solidFill>
                <a:latin typeface="Gilmer Heavy" panose="00000900000000000000" pitchFamily="50" charset="0"/>
                <a:cs typeface="Aharoni" panose="020B0604020202020204" pitchFamily="2" charset="-79"/>
              </a:rPr>
              <a:t>2. ¿QUIÉNES PUEDEN REVISAR LOS RESULTADOS?</a:t>
            </a:r>
            <a:endParaRPr lang="es-CL" sz="3200" b="1" dirty="0">
              <a:solidFill>
                <a:schemeClr val="bg1"/>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389577" y="1287463"/>
            <a:ext cx="11402373" cy="488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CuadroTexto 12">
            <a:extLst>
              <a:ext uri="{FF2B5EF4-FFF2-40B4-BE49-F238E27FC236}">
                <a16:creationId xmlns:a16="http://schemas.microsoft.com/office/drawing/2014/main" id="{EFFBEB47-EDA4-4046-A2A1-58EE1CC6DF43}"/>
              </a:ext>
            </a:extLst>
          </p:cNvPr>
          <p:cNvSpPr txBox="1"/>
          <p:nvPr/>
        </p:nvSpPr>
        <p:spPr>
          <a:xfrm>
            <a:off x="887281" y="1849353"/>
            <a:ext cx="5904180" cy="1138773"/>
          </a:xfrm>
          <a:prstGeom prst="rect">
            <a:avLst/>
          </a:prstGeom>
          <a:noFill/>
          <a:ln>
            <a:noFill/>
          </a:ln>
        </p:spPr>
        <p:txBody>
          <a:bodyPr wrap="square" rtlCol="0">
            <a:spAutoFit/>
          </a:bodyPr>
          <a:lstStyle/>
          <a:p>
            <a:pPr algn="ctr"/>
            <a:r>
              <a:rPr lang="es-ES" sz="4400" b="1" dirty="0">
                <a:solidFill>
                  <a:srgbClr val="002060"/>
                </a:solidFill>
                <a:latin typeface="Gilmer Heavy" panose="00000900000000000000" pitchFamily="50" charset="0"/>
                <a:cs typeface="Aharoni" panose="020B0604020202020204" pitchFamily="2" charset="-79"/>
              </a:rPr>
              <a:t>EL APODERADO </a:t>
            </a:r>
          </a:p>
          <a:p>
            <a:pPr algn="ctr"/>
            <a:r>
              <a:rPr lang="es-ES" sz="2400" dirty="0">
                <a:solidFill>
                  <a:srgbClr val="002060"/>
                </a:solidFill>
                <a:latin typeface="Gilmer" panose="00000500000000000000" pitchFamily="50" charset="0"/>
                <a:cs typeface="Aharoni" panose="020B0604020202020204" pitchFamily="2" charset="-79"/>
              </a:rPr>
              <a:t>QUE REALIZÓ LA POSTULACIÓN </a:t>
            </a:r>
            <a:endParaRPr lang="es-CL" sz="2400" dirty="0">
              <a:solidFill>
                <a:srgbClr val="002060"/>
              </a:solidFill>
              <a:latin typeface="Gilmer" panose="00000500000000000000" pitchFamily="50" charset="0"/>
              <a:cs typeface="Aharoni" panose="020B0604020202020204" pitchFamily="2" charset="-79"/>
            </a:endParaRPr>
          </a:p>
        </p:txBody>
      </p:sp>
      <p:sp>
        <p:nvSpPr>
          <p:cNvPr id="15" name="Rectángulo 14">
            <a:extLst>
              <a:ext uri="{FF2B5EF4-FFF2-40B4-BE49-F238E27FC236}">
                <a16:creationId xmlns:a16="http://schemas.microsoft.com/office/drawing/2014/main" id="{A810A2C5-7723-4361-AED6-82C0F30B70FA}"/>
              </a:ext>
            </a:extLst>
          </p:cNvPr>
          <p:cNvSpPr/>
          <p:nvPr/>
        </p:nvSpPr>
        <p:spPr>
          <a:xfrm>
            <a:off x="6318655" y="1605634"/>
            <a:ext cx="5167759" cy="1754326"/>
          </a:xfrm>
          <a:prstGeom prst="rect">
            <a:avLst/>
          </a:prstGeom>
        </p:spPr>
        <p:txBody>
          <a:bodyPr wrap="square">
            <a:spAutoFit/>
          </a:bodyPr>
          <a:lstStyle/>
          <a:p>
            <a:pPr marL="514350" indent="-285750">
              <a:spcAft>
                <a:spcPts val="800"/>
              </a:spcAft>
              <a:buFont typeface="Arial" panose="020B0604020202020204" pitchFamily="34" charset="0"/>
              <a:buChar char="•"/>
            </a:pPr>
            <a:r>
              <a:rPr lang="es-ES" dirty="0">
                <a:solidFill>
                  <a:srgbClr val="002060"/>
                </a:solidFill>
                <a:latin typeface="Gilmer" panose="00000500000000000000" pitchFamily="50" charset="0"/>
                <a:ea typeface="Calibri" panose="020F0502020204030204" pitchFamily="34" charset="0"/>
                <a:cs typeface="Calibri" panose="020F0502020204030204" pitchFamily="34" charset="0"/>
              </a:rPr>
              <a:t>Debe ingresar desde un </a:t>
            </a:r>
            <a:r>
              <a:rPr lang="es-ES" b="1" dirty="0">
                <a:solidFill>
                  <a:srgbClr val="002060"/>
                </a:solidFill>
                <a:latin typeface="Gilmer" panose="00000500000000000000" pitchFamily="50" charset="0"/>
                <a:ea typeface="Calibri" panose="020F0502020204030204" pitchFamily="34" charset="0"/>
                <a:cs typeface="Calibri" panose="020F0502020204030204" pitchFamily="34" charset="0"/>
              </a:rPr>
              <a:t>computador o celular </a:t>
            </a:r>
            <a:r>
              <a:rPr lang="es-ES" dirty="0">
                <a:solidFill>
                  <a:srgbClr val="002060"/>
                </a:solidFill>
                <a:latin typeface="Gilmer" panose="00000500000000000000" pitchFamily="50" charset="0"/>
                <a:ea typeface="Calibri" panose="020F0502020204030204" pitchFamily="34" charset="0"/>
                <a:cs typeface="Calibri" panose="020F0502020204030204" pitchFamily="34" charset="0"/>
              </a:rPr>
              <a:t>a </a:t>
            </a:r>
            <a:r>
              <a:rPr lang="es-ES" dirty="0">
                <a:solidFill>
                  <a:srgbClr val="002060"/>
                </a:solidFill>
                <a:latin typeface="Gilmer" panose="00000500000000000000" pitchFamily="50" charset="0"/>
                <a:ea typeface="Calibri" panose="020F0502020204030204" pitchFamily="34" charset="0"/>
                <a:cs typeface="Calibri" panose="020F0502020204030204" pitchFamily="34" charset="0"/>
                <a:hlinkClick r:id="rId5"/>
              </a:rPr>
              <a:t>www.sistemadeadmisionescolar.cl</a:t>
            </a:r>
            <a:r>
              <a:rPr lang="es-ES" dirty="0">
                <a:solidFill>
                  <a:srgbClr val="002060"/>
                </a:solidFill>
                <a:latin typeface="Gilmer" panose="00000500000000000000" pitchFamily="50" charset="0"/>
                <a:ea typeface="Calibri" panose="020F0502020204030204" pitchFamily="34" charset="0"/>
                <a:cs typeface="Calibri" panose="020F0502020204030204" pitchFamily="34" charset="0"/>
              </a:rPr>
              <a:t> con el mismo RUN o IPA (Identificador Provisorio Apoderado) y contraseña que usó para la postulación. </a:t>
            </a:r>
          </a:p>
        </p:txBody>
      </p:sp>
      <p:pic>
        <p:nvPicPr>
          <p:cNvPr id="18" name="Gráfico 17">
            <a:extLst>
              <a:ext uri="{FF2B5EF4-FFF2-40B4-BE49-F238E27FC236}">
                <a16:creationId xmlns:a16="http://schemas.microsoft.com/office/drawing/2014/main" id="{A70A0177-78AC-4E9D-85F4-3C4B3812D3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98060" y="5799214"/>
            <a:ext cx="1149579" cy="1149579"/>
          </a:xfrm>
          <a:prstGeom prst="rect">
            <a:avLst/>
          </a:prstGeom>
        </p:spPr>
      </p:pic>
      <p:pic>
        <p:nvPicPr>
          <p:cNvPr id="12" name="Picture 4" descr="Resultado de imagen para laptop png">
            <a:extLst>
              <a:ext uri="{FF2B5EF4-FFF2-40B4-BE49-F238E27FC236}">
                <a16:creationId xmlns:a16="http://schemas.microsoft.com/office/drawing/2014/main" id="{0DEC6DEF-2C6C-4B36-8058-E06A99C2A6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1831" y="3670187"/>
            <a:ext cx="4930421" cy="2936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elular">
            <a:extLst>
              <a:ext uri="{FF2B5EF4-FFF2-40B4-BE49-F238E27FC236}">
                <a16:creationId xmlns:a16="http://schemas.microsoft.com/office/drawing/2014/main" id="{9D25BFDC-0A3C-4BA6-8169-283C57F2B9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77422">
            <a:off x="7289426" y="3635833"/>
            <a:ext cx="2379091" cy="2379091"/>
          </a:xfrm>
          <a:prstGeom prst="rect">
            <a:avLst/>
          </a:prstGeom>
          <a:noFill/>
          <a:extLst>
            <a:ext uri="{909E8E84-426E-40DD-AFC4-6F175D3DCCD1}">
              <a14:hiddenFill xmlns:a14="http://schemas.microsoft.com/office/drawing/2010/main">
                <a:solidFill>
                  <a:srgbClr val="FFFFFF"/>
                </a:solidFill>
              </a14:hiddenFill>
            </a:ext>
          </a:extLst>
        </p:spPr>
      </p:pic>
      <p:pic>
        <p:nvPicPr>
          <p:cNvPr id="20" name="Marcador de contenido 28">
            <a:extLst>
              <a:ext uri="{FF2B5EF4-FFF2-40B4-BE49-F238E27FC236}">
                <a16:creationId xmlns:a16="http://schemas.microsoft.com/office/drawing/2014/main" id="{ADD65358-EE47-4B43-A857-9424BA8A46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57872">
            <a:off x="435989" y="1542232"/>
            <a:ext cx="1059119" cy="934902"/>
          </a:xfrm>
          <a:prstGeom prst="rect">
            <a:avLst/>
          </a:prstGeom>
        </p:spPr>
      </p:pic>
      <p:sp>
        <p:nvSpPr>
          <p:cNvPr id="3" name="Rectángulo 2">
            <a:extLst>
              <a:ext uri="{FF2B5EF4-FFF2-40B4-BE49-F238E27FC236}">
                <a16:creationId xmlns:a16="http://schemas.microsoft.com/office/drawing/2014/main" id="{6BB2CD49-745A-4B4F-AC71-991462B178C3}"/>
              </a:ext>
            </a:extLst>
          </p:cNvPr>
          <p:cNvSpPr/>
          <p:nvPr/>
        </p:nvSpPr>
        <p:spPr>
          <a:xfrm>
            <a:off x="4002157" y="5596005"/>
            <a:ext cx="514403" cy="13243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a:extLst>
              <a:ext uri="{FF2B5EF4-FFF2-40B4-BE49-F238E27FC236}">
                <a16:creationId xmlns:a16="http://schemas.microsoft.com/office/drawing/2014/main" id="{2C5716E6-0516-4F28-A3F6-1B486DB45935}"/>
              </a:ext>
            </a:extLst>
          </p:cNvPr>
          <p:cNvPicPr>
            <a:picLocks noChangeAspect="1"/>
          </p:cNvPicPr>
          <p:nvPr/>
        </p:nvPicPr>
        <p:blipFill>
          <a:blip r:embed="rId11"/>
          <a:stretch>
            <a:fillRect/>
          </a:stretch>
        </p:blipFill>
        <p:spPr>
          <a:xfrm>
            <a:off x="2542318" y="3819725"/>
            <a:ext cx="3382960" cy="1776280"/>
          </a:xfrm>
          <a:prstGeom prst="rect">
            <a:avLst/>
          </a:prstGeom>
        </p:spPr>
      </p:pic>
      <p:pic>
        <p:nvPicPr>
          <p:cNvPr id="16" name="Marcador de contenido 45" descr="Imagen que contiene dibujo&#10;&#10;Descripción generada automáticamente">
            <a:extLst>
              <a:ext uri="{FF2B5EF4-FFF2-40B4-BE49-F238E27FC236}">
                <a16:creationId xmlns:a16="http://schemas.microsoft.com/office/drawing/2014/main" id="{4E8291FD-1071-4286-B26C-F79CC241BB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62451" y="4272525"/>
            <a:ext cx="242329" cy="310019"/>
          </a:xfrm>
          <a:prstGeom prst="rect">
            <a:avLst/>
          </a:prstGeom>
        </p:spPr>
      </p:pic>
      <p:pic>
        <p:nvPicPr>
          <p:cNvPr id="17" name="Imagen 16" descr="Interfaz de usuario gráfica, Texto, Aplicación&#10;&#10;Descripción generada automáticamente">
            <a:extLst>
              <a:ext uri="{FF2B5EF4-FFF2-40B4-BE49-F238E27FC236}">
                <a16:creationId xmlns:a16="http://schemas.microsoft.com/office/drawing/2014/main" id="{3A4CA692-7720-4DB3-9541-106839CF18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83887">
            <a:off x="8006630" y="3782080"/>
            <a:ext cx="952570" cy="2066594"/>
          </a:xfrm>
          <a:prstGeom prst="rect">
            <a:avLst/>
          </a:prstGeom>
        </p:spPr>
      </p:pic>
      <p:pic>
        <p:nvPicPr>
          <p:cNvPr id="24" name="Marcador de contenido 45" descr="Imagen que contiene dibujo&#10;&#10;Descripción generada automáticamente">
            <a:extLst>
              <a:ext uri="{FF2B5EF4-FFF2-40B4-BE49-F238E27FC236}">
                <a16:creationId xmlns:a16="http://schemas.microsoft.com/office/drawing/2014/main" id="{41BF56BF-52C8-49EF-9E60-A255130156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77422">
            <a:off x="8357806" y="4904752"/>
            <a:ext cx="242329" cy="310019"/>
          </a:xfrm>
          <a:prstGeom prst="rect">
            <a:avLst/>
          </a:prstGeom>
        </p:spPr>
      </p:pic>
    </p:spTree>
    <p:extLst>
      <p:ext uri="{BB962C8B-B14F-4D97-AF65-F5344CB8AC3E}">
        <p14:creationId xmlns:p14="http://schemas.microsoft.com/office/powerpoint/2010/main" val="54796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5"/>
            <a:ext cx="11402373" cy="75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523128" y="483394"/>
            <a:ext cx="5044972" cy="707886"/>
          </a:xfrm>
          <a:prstGeom prst="rect">
            <a:avLst/>
          </a:prstGeom>
          <a:noFill/>
          <a:ln>
            <a:noFill/>
          </a:ln>
        </p:spPr>
        <p:txBody>
          <a:bodyPr wrap="none" rtlCol="0">
            <a:spAutoFit/>
          </a:bodyPr>
          <a:lstStyle/>
          <a:p>
            <a:pPr algn="ctr"/>
            <a:r>
              <a:rPr lang="es-ES" sz="4000" b="1" dirty="0">
                <a:solidFill>
                  <a:schemeClr val="bg1"/>
                </a:solidFill>
                <a:latin typeface="Gilmer Heavy" panose="00000900000000000000" pitchFamily="50" charset="0"/>
                <a:cs typeface="Aharoni" panose="020B0604020202020204" pitchFamily="2" charset="-79"/>
              </a:rPr>
              <a:t>CALENDARIO 2021</a:t>
            </a:r>
            <a:endParaRPr lang="es-CL" sz="4000" b="1" dirty="0">
              <a:solidFill>
                <a:schemeClr val="bg1"/>
              </a:solidFill>
              <a:latin typeface="Gilmer Heavy" panose="00000900000000000000" pitchFamily="50" charset="0"/>
              <a:cs typeface="Aharoni" panose="020B0604020202020204" pitchFamily="2" charset="-79"/>
            </a:endParaRPr>
          </a:p>
        </p:txBody>
      </p:sp>
      <p:sp>
        <p:nvSpPr>
          <p:cNvPr id="7" name="Rectángulo 6">
            <a:extLst>
              <a:ext uri="{FF2B5EF4-FFF2-40B4-BE49-F238E27FC236}">
                <a16:creationId xmlns:a16="http://schemas.microsoft.com/office/drawing/2014/main" id="{2B18A315-DFB8-461C-B2DE-C64D74B20D29}"/>
              </a:ext>
            </a:extLst>
          </p:cNvPr>
          <p:cNvSpPr/>
          <p:nvPr/>
        </p:nvSpPr>
        <p:spPr>
          <a:xfrm>
            <a:off x="389577" y="1191281"/>
            <a:ext cx="11402373" cy="416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Elipse 14">
            <a:extLst>
              <a:ext uri="{FF2B5EF4-FFF2-40B4-BE49-F238E27FC236}">
                <a16:creationId xmlns:a16="http://schemas.microsoft.com/office/drawing/2014/main" id="{BFAA57CC-A755-408D-A854-F3C37317863D}"/>
              </a:ext>
            </a:extLst>
          </p:cNvPr>
          <p:cNvSpPr/>
          <p:nvPr/>
        </p:nvSpPr>
        <p:spPr>
          <a:xfrm>
            <a:off x="804127" y="1764221"/>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16" name="Estrella: 5 puntas 15">
            <a:extLst>
              <a:ext uri="{FF2B5EF4-FFF2-40B4-BE49-F238E27FC236}">
                <a16:creationId xmlns:a16="http://schemas.microsoft.com/office/drawing/2014/main" id="{D4A54C0D-D6D0-47A6-A3C9-F3356B2C6EFB}"/>
              </a:ext>
            </a:extLst>
          </p:cNvPr>
          <p:cNvSpPr/>
          <p:nvPr/>
        </p:nvSpPr>
        <p:spPr>
          <a:xfrm>
            <a:off x="908159" y="1843252"/>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2D509548-36BE-42CF-A689-E0B4B4D178EF}"/>
              </a:ext>
            </a:extLst>
          </p:cNvPr>
          <p:cNvSpPr/>
          <p:nvPr/>
        </p:nvSpPr>
        <p:spPr>
          <a:xfrm>
            <a:off x="993913" y="1793812"/>
            <a:ext cx="8813523" cy="338554"/>
          </a:xfrm>
          <a:prstGeom prst="rect">
            <a:avLst/>
          </a:prstGeom>
        </p:spPr>
        <p:txBody>
          <a:bodyPr wrap="square">
            <a:spAutoFit/>
          </a:bodyPr>
          <a:lstStyle/>
          <a:p>
            <a:pPr marL="228600">
              <a:spcAft>
                <a:spcPts val="800"/>
              </a:spcAft>
            </a:pPr>
            <a:r>
              <a:rPr lang="es-ES" sz="1600" dirty="0">
                <a:solidFill>
                  <a:srgbClr val="002060"/>
                </a:solidFill>
                <a:latin typeface="Gilmer Heavy" panose="00000900000000000000" pitchFamily="50" charset="0"/>
                <a:ea typeface="Calibri" panose="020F0502020204030204" pitchFamily="34" charset="0"/>
                <a:cs typeface="Calibri" panose="020F0502020204030204" pitchFamily="34" charset="0"/>
              </a:rPr>
              <a:t>PUBLICACIÓN RESULTADOS POSTULACIÓN COMPLEMENTARIA </a:t>
            </a:r>
            <a:endParaRPr lang="es-CL" sz="16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48" name="Rectángulo 47">
            <a:extLst>
              <a:ext uri="{FF2B5EF4-FFF2-40B4-BE49-F238E27FC236}">
                <a16:creationId xmlns:a16="http://schemas.microsoft.com/office/drawing/2014/main" id="{C900D71D-A2D4-4A91-A1A3-BEAB50B20ED3}"/>
              </a:ext>
            </a:extLst>
          </p:cNvPr>
          <p:cNvSpPr/>
          <p:nvPr/>
        </p:nvSpPr>
        <p:spPr>
          <a:xfrm>
            <a:off x="1021878" y="2133970"/>
            <a:ext cx="4803056" cy="338554"/>
          </a:xfrm>
          <a:prstGeom prst="rect">
            <a:avLst/>
          </a:prstGeom>
        </p:spPr>
        <p:txBody>
          <a:bodyPr wrap="square">
            <a:spAutoFit/>
          </a:bodyPr>
          <a:lstStyle/>
          <a:p>
            <a:pPr marL="228600">
              <a:spcAft>
                <a:spcPts val="800"/>
              </a:spcAft>
            </a:pPr>
            <a:r>
              <a:rPr lang="es-ES" sz="1600" dirty="0">
                <a:solidFill>
                  <a:srgbClr val="FF0000"/>
                </a:solidFill>
                <a:latin typeface="Gilmer Heavy" panose="00000900000000000000" pitchFamily="50" charset="0"/>
                <a:ea typeface="Calibri" panose="020F0502020204030204" pitchFamily="34" charset="0"/>
                <a:cs typeface="Calibri" panose="020F0502020204030204" pitchFamily="34" charset="0"/>
              </a:rPr>
              <a:t>14 de diciembre</a:t>
            </a:r>
          </a:p>
        </p:txBody>
      </p:sp>
      <p:sp>
        <p:nvSpPr>
          <p:cNvPr id="49" name="Rectángulo 48">
            <a:extLst>
              <a:ext uri="{FF2B5EF4-FFF2-40B4-BE49-F238E27FC236}">
                <a16:creationId xmlns:a16="http://schemas.microsoft.com/office/drawing/2014/main" id="{C2CA3D37-F8D2-45FE-8200-69AB5FD95003}"/>
              </a:ext>
            </a:extLst>
          </p:cNvPr>
          <p:cNvSpPr/>
          <p:nvPr/>
        </p:nvSpPr>
        <p:spPr>
          <a:xfrm>
            <a:off x="1014621" y="2420450"/>
            <a:ext cx="10339179"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Todas las regiones. </a:t>
            </a:r>
          </a:p>
        </p:txBody>
      </p:sp>
      <p:sp>
        <p:nvSpPr>
          <p:cNvPr id="50" name="Rectángulo 49">
            <a:extLst>
              <a:ext uri="{FF2B5EF4-FFF2-40B4-BE49-F238E27FC236}">
                <a16:creationId xmlns:a16="http://schemas.microsoft.com/office/drawing/2014/main" id="{DBB6FF19-EA91-434F-99F5-EB546A7C5D7E}"/>
              </a:ext>
            </a:extLst>
          </p:cNvPr>
          <p:cNvSpPr/>
          <p:nvPr/>
        </p:nvSpPr>
        <p:spPr>
          <a:xfrm>
            <a:off x="1214946" y="2158871"/>
            <a:ext cx="10121575" cy="623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Elipse 50">
            <a:extLst>
              <a:ext uri="{FF2B5EF4-FFF2-40B4-BE49-F238E27FC236}">
                <a16:creationId xmlns:a16="http://schemas.microsoft.com/office/drawing/2014/main" id="{D3125119-C07A-477C-B444-8300F80B3C22}"/>
              </a:ext>
            </a:extLst>
          </p:cNvPr>
          <p:cNvSpPr/>
          <p:nvPr/>
        </p:nvSpPr>
        <p:spPr>
          <a:xfrm>
            <a:off x="797501" y="2870776"/>
            <a:ext cx="371061"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highlight>
                <a:srgbClr val="FFFF00"/>
              </a:highlight>
            </a:endParaRPr>
          </a:p>
        </p:txBody>
      </p:sp>
      <p:sp>
        <p:nvSpPr>
          <p:cNvPr id="52" name="Estrella: 5 puntas 51">
            <a:extLst>
              <a:ext uri="{FF2B5EF4-FFF2-40B4-BE49-F238E27FC236}">
                <a16:creationId xmlns:a16="http://schemas.microsoft.com/office/drawing/2014/main" id="{CF4032DB-6365-48F0-9707-CBA62AEFE22F}"/>
              </a:ext>
            </a:extLst>
          </p:cNvPr>
          <p:cNvSpPr/>
          <p:nvPr/>
        </p:nvSpPr>
        <p:spPr>
          <a:xfrm>
            <a:off x="901533" y="2949807"/>
            <a:ext cx="172932" cy="1672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Rectángulo 52">
            <a:extLst>
              <a:ext uri="{FF2B5EF4-FFF2-40B4-BE49-F238E27FC236}">
                <a16:creationId xmlns:a16="http://schemas.microsoft.com/office/drawing/2014/main" id="{0C10280F-DE7A-4767-A524-FF3C37D39264}"/>
              </a:ext>
            </a:extLst>
          </p:cNvPr>
          <p:cNvSpPr/>
          <p:nvPr/>
        </p:nvSpPr>
        <p:spPr>
          <a:xfrm>
            <a:off x="987287" y="2900367"/>
            <a:ext cx="8813523" cy="338554"/>
          </a:xfrm>
          <a:prstGeom prst="rect">
            <a:avLst/>
          </a:prstGeom>
        </p:spPr>
        <p:txBody>
          <a:bodyPr wrap="square">
            <a:spAutoFit/>
          </a:bodyPr>
          <a:lstStyle/>
          <a:p>
            <a:pPr marL="228600">
              <a:spcAft>
                <a:spcPts val="800"/>
              </a:spcAft>
            </a:pPr>
            <a:r>
              <a:rPr lang="es-ES" sz="1600" dirty="0">
                <a:solidFill>
                  <a:srgbClr val="002060"/>
                </a:solidFill>
                <a:latin typeface="Gilmer Heavy" panose="00000900000000000000" pitchFamily="50" charset="0"/>
                <a:ea typeface="Calibri" panose="020F0502020204030204" pitchFamily="34" charset="0"/>
                <a:cs typeface="Calibri" panose="020F0502020204030204" pitchFamily="34" charset="0"/>
              </a:rPr>
              <a:t>PERIODO DE MATRÍCULA DIRECTO EN EL ESTABLECIMIENTO </a:t>
            </a:r>
            <a:endParaRPr lang="es-CL" sz="1600" dirty="0">
              <a:solidFill>
                <a:srgbClr val="002060"/>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54" name="Rectángulo 53">
            <a:extLst>
              <a:ext uri="{FF2B5EF4-FFF2-40B4-BE49-F238E27FC236}">
                <a16:creationId xmlns:a16="http://schemas.microsoft.com/office/drawing/2014/main" id="{DE4F4CAD-DF26-4346-A5EB-581788CA82F3}"/>
              </a:ext>
            </a:extLst>
          </p:cNvPr>
          <p:cNvSpPr/>
          <p:nvPr/>
        </p:nvSpPr>
        <p:spPr>
          <a:xfrm>
            <a:off x="1015251" y="3240525"/>
            <a:ext cx="8380540"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Entre el </a:t>
            </a:r>
            <a:r>
              <a:rPr lang="es-ES" sz="1600" dirty="0">
                <a:solidFill>
                  <a:srgbClr val="FF0000"/>
                </a:solidFill>
                <a:latin typeface="Gilmer Heavy" panose="00000900000000000000" pitchFamily="50" charset="0"/>
                <a:ea typeface="Calibri" panose="020F0502020204030204" pitchFamily="34" charset="0"/>
                <a:cs typeface="Calibri" panose="020F0502020204030204" pitchFamily="34" charset="0"/>
              </a:rPr>
              <a:t>15 al 27 de diciembre</a:t>
            </a:r>
            <a:endParaRPr lang="es-ES" sz="1600" dirty="0">
              <a:solidFill>
                <a:srgbClr val="FF0000"/>
              </a:solidFill>
              <a:latin typeface="Gilmer" panose="00000500000000000000" pitchFamily="50" charset="0"/>
              <a:ea typeface="Calibri" panose="020F0502020204030204" pitchFamily="34" charset="0"/>
              <a:cs typeface="Calibri" panose="020F0502020204030204" pitchFamily="34" charset="0"/>
            </a:endParaRPr>
          </a:p>
        </p:txBody>
      </p:sp>
      <p:sp>
        <p:nvSpPr>
          <p:cNvPr id="55" name="Rectángulo 54">
            <a:extLst>
              <a:ext uri="{FF2B5EF4-FFF2-40B4-BE49-F238E27FC236}">
                <a16:creationId xmlns:a16="http://schemas.microsoft.com/office/drawing/2014/main" id="{91320B9A-7A7B-4AFE-BC2D-DF1BB0BAA699}"/>
              </a:ext>
            </a:extLst>
          </p:cNvPr>
          <p:cNvSpPr/>
          <p:nvPr/>
        </p:nvSpPr>
        <p:spPr>
          <a:xfrm>
            <a:off x="1007995" y="3527005"/>
            <a:ext cx="10339179" cy="338554"/>
          </a:xfrm>
          <a:prstGeom prst="rect">
            <a:avLst/>
          </a:prstGeom>
        </p:spPr>
        <p:txBody>
          <a:bodyPr wrap="square">
            <a:spAutoFit/>
          </a:bodyPr>
          <a:lstStyle/>
          <a:p>
            <a:pPr marL="228600">
              <a:spcAft>
                <a:spcPts val="800"/>
              </a:spcAft>
            </a:pPr>
            <a:r>
              <a:rPr lang="es-ES" sz="1600" dirty="0">
                <a:solidFill>
                  <a:srgbClr val="002060"/>
                </a:solidFill>
                <a:latin typeface="Gilmer" panose="00000500000000000000" pitchFamily="50" charset="0"/>
                <a:ea typeface="Calibri" panose="020F0502020204030204" pitchFamily="34" charset="0"/>
                <a:cs typeface="Calibri" panose="020F0502020204030204" pitchFamily="34" charset="0"/>
              </a:rPr>
              <a:t>Todas las regiones. </a:t>
            </a:r>
          </a:p>
        </p:txBody>
      </p:sp>
      <p:sp>
        <p:nvSpPr>
          <p:cNvPr id="56" name="Rectángulo 55">
            <a:extLst>
              <a:ext uri="{FF2B5EF4-FFF2-40B4-BE49-F238E27FC236}">
                <a16:creationId xmlns:a16="http://schemas.microsoft.com/office/drawing/2014/main" id="{1BF737AE-954E-4056-BF3A-279FC7020DBD}"/>
              </a:ext>
            </a:extLst>
          </p:cNvPr>
          <p:cNvSpPr/>
          <p:nvPr/>
        </p:nvSpPr>
        <p:spPr>
          <a:xfrm>
            <a:off x="1208320" y="3265426"/>
            <a:ext cx="10121575" cy="623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6" name="Gráfico 35">
            <a:extLst>
              <a:ext uri="{FF2B5EF4-FFF2-40B4-BE49-F238E27FC236}">
                <a16:creationId xmlns:a16="http://schemas.microsoft.com/office/drawing/2014/main" id="{E47CF243-C6AF-4429-94B0-2106AA2581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8699" y="5461795"/>
            <a:ext cx="1476374" cy="1476374"/>
          </a:xfrm>
          <a:prstGeom prst="rect">
            <a:avLst/>
          </a:prstGeom>
        </p:spPr>
      </p:pic>
    </p:spTree>
    <p:extLst>
      <p:ext uri="{BB962C8B-B14F-4D97-AF65-F5344CB8AC3E}">
        <p14:creationId xmlns:p14="http://schemas.microsoft.com/office/powerpoint/2010/main" val="385183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BE6F308F-7B6D-436A-93DD-2C1C8A214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FA66E2B0-3508-449F-9307-5552098B49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3973" y="-1896427"/>
            <a:ext cx="9241155" cy="9241155"/>
          </a:xfrm>
          <a:prstGeom prst="rect">
            <a:avLst/>
          </a:prstGeom>
        </p:spPr>
      </p:pic>
      <p:sp>
        <p:nvSpPr>
          <p:cNvPr id="9" name="Rectángulo 8">
            <a:extLst>
              <a:ext uri="{FF2B5EF4-FFF2-40B4-BE49-F238E27FC236}">
                <a16:creationId xmlns:a16="http://schemas.microsoft.com/office/drawing/2014/main" id="{3CEB1F6D-956D-45BD-9A5F-6ACC26DFD57B}"/>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8B2D408-3D6D-440E-B2FA-26A36C026905}"/>
              </a:ext>
            </a:extLst>
          </p:cNvPr>
          <p:cNvSpPr/>
          <p:nvPr/>
        </p:nvSpPr>
        <p:spPr>
          <a:xfrm>
            <a:off x="465777" y="5212230"/>
            <a:ext cx="11402373" cy="707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B160A7B4-2796-490E-AD15-B20664213525}"/>
              </a:ext>
            </a:extLst>
          </p:cNvPr>
          <p:cNvSpPr txBox="1"/>
          <p:nvPr/>
        </p:nvSpPr>
        <p:spPr>
          <a:xfrm>
            <a:off x="3968530" y="5212230"/>
            <a:ext cx="4445448" cy="707886"/>
          </a:xfrm>
          <a:prstGeom prst="rect">
            <a:avLst/>
          </a:prstGeom>
          <a:noFill/>
          <a:ln>
            <a:noFill/>
          </a:ln>
        </p:spPr>
        <p:txBody>
          <a:bodyPr wrap="none" rtlCol="0">
            <a:spAutoFit/>
          </a:bodyPr>
          <a:lstStyle/>
          <a:p>
            <a:pPr algn="ctr"/>
            <a:r>
              <a:rPr lang="es-ES" sz="4000" b="1">
                <a:solidFill>
                  <a:schemeClr val="bg1"/>
                </a:solidFill>
                <a:latin typeface="Gilmer Heavy" panose="00000900000000000000" pitchFamily="50" charset="0"/>
                <a:cs typeface="Aharoni" panose="020B0604020202020204" pitchFamily="2" charset="-79"/>
              </a:rPr>
              <a:t>Resultados 2021</a:t>
            </a:r>
            <a:endParaRPr lang="es-CL" sz="4000" b="1" dirty="0">
              <a:solidFill>
                <a:schemeClr val="bg1"/>
              </a:solidFill>
              <a:latin typeface="Gilmer Heavy" panose="00000900000000000000" pitchFamily="50" charset="0"/>
              <a:cs typeface="Aharoni" panose="020B0604020202020204" pitchFamily="2" charset="-79"/>
            </a:endParaRPr>
          </a:p>
        </p:txBody>
      </p:sp>
      <p:sp>
        <p:nvSpPr>
          <p:cNvPr id="13" name="CuadroTexto 12">
            <a:extLst>
              <a:ext uri="{FF2B5EF4-FFF2-40B4-BE49-F238E27FC236}">
                <a16:creationId xmlns:a16="http://schemas.microsoft.com/office/drawing/2014/main" id="{9AFBD32B-0F6F-4CD6-BC8D-F417F2F878A7}"/>
              </a:ext>
            </a:extLst>
          </p:cNvPr>
          <p:cNvSpPr txBox="1"/>
          <p:nvPr/>
        </p:nvSpPr>
        <p:spPr>
          <a:xfrm>
            <a:off x="1366041" y="6336008"/>
            <a:ext cx="9424375" cy="400110"/>
          </a:xfrm>
          <a:prstGeom prst="rect">
            <a:avLst/>
          </a:prstGeom>
          <a:noFill/>
          <a:ln>
            <a:noFill/>
          </a:ln>
        </p:spPr>
        <p:txBody>
          <a:bodyPr wrap="none" rtlCol="0">
            <a:spAutoFit/>
          </a:bodyPr>
          <a:lstStyle/>
          <a:p>
            <a:pPr algn="ctr"/>
            <a:r>
              <a:rPr lang="es-ES" sz="2000" b="1" dirty="0">
                <a:solidFill>
                  <a:srgbClr val="002060"/>
                </a:solidFill>
                <a:latin typeface="Gilmer Heavy" panose="00000900000000000000" pitchFamily="50" charset="0"/>
                <a:cs typeface="Aharoni" panose="020B0604020202020204" pitchFamily="2" charset="-79"/>
              </a:rPr>
              <a:t>Infórmate en www.sistemadeadmisionescolar.cl o llama al 600 600 26 26</a:t>
            </a:r>
            <a:endParaRPr lang="es-CL" sz="2000" b="1" dirty="0">
              <a:solidFill>
                <a:srgbClr val="002060"/>
              </a:solidFill>
              <a:latin typeface="Gilmer Heavy" panose="00000900000000000000" pitchFamily="50" charset="0"/>
              <a:cs typeface="Aharoni" panose="020B0604020202020204" pitchFamily="2" charset="-79"/>
            </a:endParaRPr>
          </a:p>
        </p:txBody>
      </p:sp>
    </p:spTree>
    <p:extLst>
      <p:ext uri="{BB962C8B-B14F-4D97-AF65-F5344CB8AC3E}">
        <p14:creationId xmlns:p14="http://schemas.microsoft.com/office/powerpoint/2010/main" val="57160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423939" y="542503"/>
            <a:ext cx="9278502" cy="646331"/>
          </a:xfrm>
          <a:prstGeom prst="rect">
            <a:avLst/>
          </a:prstGeom>
          <a:noFill/>
          <a:ln>
            <a:noFill/>
          </a:ln>
        </p:spPr>
        <p:txBody>
          <a:bodyPr wrap="none" rtlCol="0">
            <a:spAutoFit/>
          </a:bodyPr>
          <a:lstStyle/>
          <a:p>
            <a:pPr algn="ctr"/>
            <a:r>
              <a:rPr lang="es-ES" sz="3600" b="1" dirty="0">
                <a:solidFill>
                  <a:schemeClr val="bg1"/>
                </a:solidFill>
                <a:latin typeface="Gilmer Heavy" panose="00000900000000000000" pitchFamily="50" charset="0"/>
                <a:cs typeface="Aharoni" panose="020B0604020202020204" pitchFamily="2" charset="-79"/>
              </a:rPr>
              <a:t>3. ¿CÓMO SE REALIZA ESTE PROCESO?</a:t>
            </a:r>
            <a:endParaRPr lang="es-CL" sz="3600" b="1" dirty="0">
              <a:solidFill>
                <a:schemeClr val="bg1"/>
              </a:solidFill>
              <a:latin typeface="Gilmer Heavy" panose="00000900000000000000" pitchFamily="50" charset="0"/>
              <a:cs typeface="Aharoni" panose="020B0604020202020204" pitchFamily="2" charset="-79"/>
            </a:endParaRPr>
          </a:p>
        </p:txBody>
      </p:sp>
      <p:sp>
        <p:nvSpPr>
          <p:cNvPr id="12" name="Rectángulo 11">
            <a:extLst>
              <a:ext uri="{FF2B5EF4-FFF2-40B4-BE49-F238E27FC236}">
                <a16:creationId xmlns:a16="http://schemas.microsoft.com/office/drawing/2014/main" id="{2444B792-E411-4F71-833A-B02AB788BD72}"/>
              </a:ext>
            </a:extLst>
          </p:cNvPr>
          <p:cNvSpPr/>
          <p:nvPr/>
        </p:nvSpPr>
        <p:spPr>
          <a:xfrm>
            <a:off x="1208728" y="1783381"/>
            <a:ext cx="10583222" cy="542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Gráfico 9">
            <a:extLst>
              <a:ext uri="{FF2B5EF4-FFF2-40B4-BE49-F238E27FC236}">
                <a16:creationId xmlns:a16="http://schemas.microsoft.com/office/drawing/2014/main" id="{F59DD011-2D2F-41AF-B70D-2705161A57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107" y="1407508"/>
            <a:ext cx="1426333" cy="1426333"/>
          </a:xfrm>
          <a:prstGeom prst="rect">
            <a:avLst/>
          </a:prstGeom>
        </p:spPr>
      </p:pic>
      <p:sp>
        <p:nvSpPr>
          <p:cNvPr id="13" name="CuadroTexto 12">
            <a:extLst>
              <a:ext uri="{FF2B5EF4-FFF2-40B4-BE49-F238E27FC236}">
                <a16:creationId xmlns:a16="http://schemas.microsoft.com/office/drawing/2014/main" id="{5FDDE3E6-B9C2-45FB-8CC0-27C2F088A9CF}"/>
              </a:ext>
            </a:extLst>
          </p:cNvPr>
          <p:cNvSpPr txBox="1"/>
          <p:nvPr/>
        </p:nvSpPr>
        <p:spPr>
          <a:xfrm>
            <a:off x="2084624" y="1799476"/>
            <a:ext cx="7689926" cy="677108"/>
          </a:xfrm>
          <a:prstGeom prst="rect">
            <a:avLst/>
          </a:prstGeom>
          <a:noFill/>
          <a:ln>
            <a:noFill/>
          </a:ln>
        </p:spPr>
        <p:txBody>
          <a:bodyPr wrap="none" rtlCol="0">
            <a:spAutoFit/>
          </a:bodyPr>
          <a:lstStyle/>
          <a:p>
            <a:r>
              <a:rPr lang="es-ES" sz="2400" b="1" dirty="0">
                <a:solidFill>
                  <a:srgbClr val="002060"/>
                </a:solidFill>
                <a:latin typeface="Gilmer Heavy" panose="00000900000000000000" pitchFamily="50" charset="0"/>
                <a:cs typeface="Aharoni" panose="020B0604020202020204" pitchFamily="2" charset="-79"/>
              </a:rPr>
              <a:t>Ingresando a </a:t>
            </a:r>
            <a:r>
              <a:rPr lang="es-ES" sz="2400" b="1" dirty="0">
                <a:solidFill>
                  <a:srgbClr val="002060"/>
                </a:solidFill>
                <a:latin typeface="Gilmer" panose="00000500000000000000" pitchFamily="50" charset="0"/>
                <a:cs typeface="Aharoni" panose="020B0604020202020204" pitchFamily="2" charset="-79"/>
                <a:hlinkClick r:id="rId6"/>
              </a:rPr>
              <a:t>www.sistemadeadmisionescolar.cl</a:t>
            </a:r>
            <a:r>
              <a:rPr lang="es-ES" sz="2400" b="1" dirty="0">
                <a:solidFill>
                  <a:srgbClr val="002060"/>
                </a:solidFill>
                <a:latin typeface="Gilmer" panose="00000500000000000000" pitchFamily="50" charset="0"/>
                <a:cs typeface="Aharoni" panose="020B0604020202020204" pitchFamily="2" charset="-79"/>
              </a:rPr>
              <a:t> </a:t>
            </a:r>
          </a:p>
          <a:p>
            <a:endParaRPr lang="es-ES" sz="1400" b="1" dirty="0">
              <a:solidFill>
                <a:srgbClr val="FF0000"/>
              </a:solidFill>
              <a:latin typeface="Gilmer" panose="00000500000000000000" pitchFamily="50" charset="0"/>
              <a:cs typeface="Aharoni" panose="020B0604020202020204" pitchFamily="2" charset="-79"/>
            </a:endParaRPr>
          </a:p>
        </p:txBody>
      </p:sp>
      <p:pic>
        <p:nvPicPr>
          <p:cNvPr id="28" name="Picture 4" descr="Resultado de imagen para laptop png">
            <a:extLst>
              <a:ext uri="{FF2B5EF4-FFF2-40B4-BE49-F238E27FC236}">
                <a16:creationId xmlns:a16="http://schemas.microsoft.com/office/drawing/2014/main" id="{828A5EBD-81B7-4BFC-B0F7-851B086609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758" y="2862652"/>
            <a:ext cx="7601478" cy="45274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587F876-15EC-4E4C-8ECC-8577F13826FB}"/>
              </a:ext>
            </a:extLst>
          </p:cNvPr>
          <p:cNvPicPr>
            <a:picLocks noChangeAspect="1"/>
          </p:cNvPicPr>
          <p:nvPr/>
        </p:nvPicPr>
        <p:blipFill rotWithShape="1">
          <a:blip r:embed="rId8"/>
          <a:srcRect l="5019" r="4100"/>
          <a:stretch/>
        </p:blipFill>
        <p:spPr>
          <a:xfrm>
            <a:off x="1862717" y="3111359"/>
            <a:ext cx="5121356" cy="2716545"/>
          </a:xfrm>
          <a:prstGeom prst="rect">
            <a:avLst/>
          </a:prstGeom>
        </p:spPr>
      </p:pic>
      <p:sp>
        <p:nvSpPr>
          <p:cNvPr id="15" name="Bocadillo: rectángulo con esquinas redondeadas 14">
            <a:extLst>
              <a:ext uri="{FF2B5EF4-FFF2-40B4-BE49-F238E27FC236}">
                <a16:creationId xmlns:a16="http://schemas.microsoft.com/office/drawing/2014/main" id="{E3632C24-A5D5-4C48-8981-8AA9B6AE8F77}"/>
              </a:ext>
            </a:extLst>
          </p:cNvPr>
          <p:cNvSpPr/>
          <p:nvPr/>
        </p:nvSpPr>
        <p:spPr>
          <a:xfrm>
            <a:off x="7913017" y="3409950"/>
            <a:ext cx="3805760" cy="2716545"/>
          </a:xfrm>
          <a:prstGeom prst="wedgeRoundRectCallout">
            <a:avLst>
              <a:gd name="adj1" fmla="val -68343"/>
              <a:gd name="adj2" fmla="val -2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Diagrama de flujo: proceso 19">
            <a:extLst>
              <a:ext uri="{FF2B5EF4-FFF2-40B4-BE49-F238E27FC236}">
                <a16:creationId xmlns:a16="http://schemas.microsoft.com/office/drawing/2014/main" id="{3CFBEFF6-FCEC-44A3-BE2B-A9C37AE19ED6}"/>
              </a:ext>
            </a:extLst>
          </p:cNvPr>
          <p:cNvSpPr/>
          <p:nvPr/>
        </p:nvSpPr>
        <p:spPr>
          <a:xfrm>
            <a:off x="2576671" y="4946087"/>
            <a:ext cx="1151267" cy="45719"/>
          </a:xfrm>
          <a:prstGeom prst="flowChart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Diagrama de flujo: proceso 31">
            <a:extLst>
              <a:ext uri="{FF2B5EF4-FFF2-40B4-BE49-F238E27FC236}">
                <a16:creationId xmlns:a16="http://schemas.microsoft.com/office/drawing/2014/main" id="{6E5E5AE3-6E76-47E5-B10B-A2AADF53495D}"/>
              </a:ext>
            </a:extLst>
          </p:cNvPr>
          <p:cNvSpPr/>
          <p:nvPr/>
        </p:nvSpPr>
        <p:spPr>
          <a:xfrm>
            <a:off x="2588394" y="4115062"/>
            <a:ext cx="1151267" cy="45719"/>
          </a:xfrm>
          <a:prstGeom prst="flowChart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Diagrama de flujo: proceso 32">
            <a:extLst>
              <a:ext uri="{FF2B5EF4-FFF2-40B4-BE49-F238E27FC236}">
                <a16:creationId xmlns:a16="http://schemas.microsoft.com/office/drawing/2014/main" id="{A46A9E92-005F-49E1-AD21-3F37C89ADB5B}"/>
              </a:ext>
            </a:extLst>
          </p:cNvPr>
          <p:cNvSpPr/>
          <p:nvPr/>
        </p:nvSpPr>
        <p:spPr>
          <a:xfrm>
            <a:off x="2576671" y="5769833"/>
            <a:ext cx="1151267" cy="45719"/>
          </a:xfrm>
          <a:prstGeom prst="flowChart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Diagrama de flujo: proceso 33">
            <a:extLst>
              <a:ext uri="{FF2B5EF4-FFF2-40B4-BE49-F238E27FC236}">
                <a16:creationId xmlns:a16="http://schemas.microsoft.com/office/drawing/2014/main" id="{D26B2C5D-34BE-47C0-92AA-5EE3472F5C49}"/>
              </a:ext>
            </a:extLst>
          </p:cNvPr>
          <p:cNvSpPr/>
          <p:nvPr/>
        </p:nvSpPr>
        <p:spPr>
          <a:xfrm>
            <a:off x="5390258" y="3343799"/>
            <a:ext cx="1324867" cy="66151"/>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0D187482-676A-4947-A966-FE3C7D84DBE4}"/>
              </a:ext>
            </a:extLst>
          </p:cNvPr>
          <p:cNvSpPr txBox="1"/>
          <p:nvPr/>
        </p:nvSpPr>
        <p:spPr>
          <a:xfrm>
            <a:off x="8026255" y="3690537"/>
            <a:ext cx="3579435" cy="2246769"/>
          </a:xfrm>
          <a:prstGeom prst="rect">
            <a:avLst/>
          </a:prstGeom>
          <a:noFill/>
          <a:ln>
            <a:noFill/>
          </a:ln>
        </p:spPr>
        <p:txBody>
          <a:bodyPr wrap="square" rtlCol="0">
            <a:spAutoFit/>
          </a:bodyPr>
          <a:lstStyle/>
          <a:p>
            <a:pPr marL="285750" indent="-285750">
              <a:buFont typeface="Wingdings" panose="05000000000000000000" pitchFamily="2" charset="2"/>
              <a:buChar char="ü"/>
            </a:pPr>
            <a:r>
              <a:rPr lang="es-ES" sz="2000" dirty="0">
                <a:solidFill>
                  <a:srgbClr val="002060"/>
                </a:solidFill>
                <a:latin typeface="Gilmer" panose="00000500000000000000" pitchFamily="50" charset="0"/>
                <a:cs typeface="Aharoni" panose="020B0604020202020204" pitchFamily="2" charset="-79"/>
              </a:rPr>
              <a:t>Se mostrarán todos los postulantes del apoderado. </a:t>
            </a:r>
          </a:p>
          <a:p>
            <a:pPr marL="285750" indent="-285750">
              <a:buFont typeface="Wingdings" panose="05000000000000000000" pitchFamily="2" charset="2"/>
              <a:buChar char="ü"/>
            </a:pPr>
            <a:endParaRPr lang="es-ES" sz="2000" dirty="0">
              <a:solidFill>
                <a:srgbClr val="002060"/>
              </a:solidFill>
              <a:latin typeface="Gilmer" panose="00000500000000000000" pitchFamily="50" charset="0"/>
              <a:cs typeface="Aharoni" panose="020B0604020202020204" pitchFamily="2" charset="-79"/>
            </a:endParaRPr>
          </a:p>
          <a:p>
            <a:pPr marL="285750" indent="-285750">
              <a:buFont typeface="Wingdings" panose="05000000000000000000" pitchFamily="2" charset="2"/>
              <a:buChar char="ü"/>
            </a:pPr>
            <a:r>
              <a:rPr lang="es-ES" sz="2000" dirty="0">
                <a:solidFill>
                  <a:srgbClr val="002060"/>
                </a:solidFill>
                <a:latin typeface="Gilmer" panose="00000500000000000000" pitchFamily="50" charset="0"/>
                <a:cs typeface="Aharoni" panose="020B0604020202020204" pitchFamily="2" charset="-79"/>
              </a:rPr>
              <a:t>Para ver cada resultado debe pinchar </a:t>
            </a:r>
            <a:r>
              <a:rPr lang="es-ES" sz="2000" b="1" dirty="0">
                <a:solidFill>
                  <a:srgbClr val="FF0000"/>
                </a:solidFill>
                <a:latin typeface="Gilmer Heavy" panose="00000900000000000000" pitchFamily="50" charset="0"/>
                <a:cs typeface="Aharoni" panose="020B0604020202020204" pitchFamily="2" charset="-79"/>
              </a:rPr>
              <a:t>VER RESULTADO</a:t>
            </a:r>
            <a:endParaRPr lang="es-ES" sz="1200" b="1" dirty="0">
              <a:solidFill>
                <a:srgbClr val="FF0000"/>
              </a:solidFill>
              <a:latin typeface="Gilmer" panose="00000500000000000000" pitchFamily="50" charset="0"/>
              <a:cs typeface="Aharoni" panose="020B0604020202020204" pitchFamily="2" charset="-79"/>
            </a:endParaRPr>
          </a:p>
        </p:txBody>
      </p:sp>
      <p:pic>
        <p:nvPicPr>
          <p:cNvPr id="46" name="Marcador de contenido 45" descr="Imagen que contiene dibujo&#10;&#10;Descripción generada automáticamente">
            <a:extLst>
              <a:ext uri="{FF2B5EF4-FFF2-40B4-BE49-F238E27FC236}">
                <a16:creationId xmlns:a16="http://schemas.microsoft.com/office/drawing/2014/main" id="{51605FA6-473C-47E3-A468-AD0DF741F64D}"/>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981152" y="4160781"/>
            <a:ext cx="242329" cy="310019"/>
          </a:xfrm>
        </p:spPr>
      </p:pic>
      <p:pic>
        <p:nvPicPr>
          <p:cNvPr id="48" name="Marcador de contenido 45" descr="Imagen que contiene dibujo&#10;&#10;Descripción generada automáticamente">
            <a:extLst>
              <a:ext uri="{FF2B5EF4-FFF2-40B4-BE49-F238E27FC236}">
                <a16:creationId xmlns:a16="http://schemas.microsoft.com/office/drawing/2014/main" id="{F67C7D30-12BC-485D-8829-55424DE284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7796" y="4968946"/>
            <a:ext cx="242329" cy="310019"/>
          </a:xfrm>
          <a:prstGeom prst="rect">
            <a:avLst/>
          </a:prstGeom>
        </p:spPr>
      </p:pic>
      <p:sp>
        <p:nvSpPr>
          <p:cNvPr id="3" name="Rectángulo 2">
            <a:extLst>
              <a:ext uri="{FF2B5EF4-FFF2-40B4-BE49-F238E27FC236}">
                <a16:creationId xmlns:a16="http://schemas.microsoft.com/office/drawing/2014/main" id="{20D7AFC1-885D-4BAA-B919-F96B096E7CF8}"/>
              </a:ext>
            </a:extLst>
          </p:cNvPr>
          <p:cNvSpPr/>
          <p:nvPr/>
        </p:nvSpPr>
        <p:spPr>
          <a:xfrm>
            <a:off x="4097398" y="5843463"/>
            <a:ext cx="646880" cy="219896"/>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Marcador de contenido 28">
            <a:extLst>
              <a:ext uri="{FF2B5EF4-FFF2-40B4-BE49-F238E27FC236}">
                <a16:creationId xmlns:a16="http://schemas.microsoft.com/office/drawing/2014/main" id="{6C56EF27-48AB-4450-A1B5-02517E894D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00168">
            <a:off x="1592809" y="3827051"/>
            <a:ext cx="563264" cy="497203"/>
          </a:xfrm>
          <a:prstGeom prst="rect">
            <a:avLst/>
          </a:prstGeom>
        </p:spPr>
      </p:pic>
      <p:pic>
        <p:nvPicPr>
          <p:cNvPr id="11" name="Marcador de contenido 28">
            <a:extLst>
              <a:ext uri="{FF2B5EF4-FFF2-40B4-BE49-F238E27FC236}">
                <a16:creationId xmlns:a16="http://schemas.microsoft.com/office/drawing/2014/main" id="{A33C2BAA-705A-42EA-AA45-96D1429926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00168">
            <a:off x="1581085" y="4637121"/>
            <a:ext cx="563264" cy="497203"/>
          </a:xfrm>
          <a:prstGeom prst="rect">
            <a:avLst/>
          </a:prstGeom>
        </p:spPr>
      </p:pic>
      <p:pic>
        <p:nvPicPr>
          <p:cNvPr id="14" name="Marcador de contenido 28">
            <a:extLst>
              <a:ext uri="{FF2B5EF4-FFF2-40B4-BE49-F238E27FC236}">
                <a16:creationId xmlns:a16="http://schemas.microsoft.com/office/drawing/2014/main" id="{B44AB636-C4F3-4946-A3CF-0BCDFB9F91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00168">
            <a:off x="1609063" y="5418027"/>
            <a:ext cx="563264" cy="497203"/>
          </a:xfrm>
          <a:prstGeom prst="rect">
            <a:avLst/>
          </a:prstGeom>
        </p:spPr>
      </p:pic>
    </p:spTree>
    <p:extLst>
      <p:ext uri="{BB962C8B-B14F-4D97-AF65-F5344CB8AC3E}">
        <p14:creationId xmlns:p14="http://schemas.microsoft.com/office/powerpoint/2010/main" val="127922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365125"/>
            <a:ext cx="11402373" cy="111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3006210" y="469416"/>
            <a:ext cx="4317207" cy="830997"/>
          </a:xfrm>
          <a:prstGeom prst="rect">
            <a:avLst/>
          </a:prstGeom>
          <a:noFill/>
          <a:ln>
            <a:noFill/>
          </a:ln>
        </p:spPr>
        <p:txBody>
          <a:bodyPr wrap="none" rtlCol="0">
            <a:spAutoFit/>
          </a:bodyPr>
          <a:lstStyle/>
          <a:p>
            <a:pPr algn="ctr"/>
            <a:r>
              <a:rPr lang="es-ES" sz="4800" b="1" dirty="0">
                <a:solidFill>
                  <a:srgbClr val="002060"/>
                </a:solidFill>
                <a:latin typeface="Gilmer Heavy" panose="00000900000000000000" pitchFamily="50" charset="0"/>
                <a:cs typeface="Aharoni" panose="020B0604020202020204" pitchFamily="2" charset="-79"/>
              </a:rPr>
              <a:t>IMPORTANTE</a:t>
            </a:r>
            <a:endParaRPr lang="es-CL" sz="4800" b="1" dirty="0">
              <a:solidFill>
                <a:srgbClr val="002060"/>
              </a:solidFill>
              <a:latin typeface="Gilmer Heavy" panose="00000900000000000000" pitchFamily="50" charset="0"/>
              <a:cs typeface="Aharoni" panose="020B0604020202020204" pitchFamily="2" charset="-79"/>
            </a:endParaRPr>
          </a:p>
        </p:txBody>
      </p:sp>
      <p:sp>
        <p:nvSpPr>
          <p:cNvPr id="12" name="Rectángulo 11">
            <a:extLst>
              <a:ext uri="{FF2B5EF4-FFF2-40B4-BE49-F238E27FC236}">
                <a16:creationId xmlns:a16="http://schemas.microsoft.com/office/drawing/2014/main" id="{2444B792-E411-4F71-833A-B02AB788BD72}"/>
              </a:ext>
            </a:extLst>
          </p:cNvPr>
          <p:cNvSpPr/>
          <p:nvPr/>
        </p:nvSpPr>
        <p:spPr>
          <a:xfrm>
            <a:off x="1208728" y="2053536"/>
            <a:ext cx="10583222" cy="398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5FDDE3E6-B9C2-45FB-8CC0-27C2F088A9CF}"/>
              </a:ext>
            </a:extLst>
          </p:cNvPr>
          <p:cNvSpPr txBox="1"/>
          <p:nvPr/>
        </p:nvSpPr>
        <p:spPr>
          <a:xfrm>
            <a:off x="1995875" y="2264665"/>
            <a:ext cx="9376975" cy="4934684"/>
          </a:xfrm>
          <a:prstGeom prst="rect">
            <a:avLst/>
          </a:prstGeom>
          <a:noFill/>
          <a:ln>
            <a:noFill/>
          </a:ln>
        </p:spPr>
        <p:txBody>
          <a:bodyPr wrap="square" rtlCol="0">
            <a:spAutoFit/>
          </a:bodyPr>
          <a:lstStyle/>
          <a:p>
            <a:pPr marL="685800" indent="-457200">
              <a:spcAft>
                <a:spcPts val="800"/>
              </a:spcAft>
              <a:buFont typeface="Wingdings" panose="05000000000000000000" pitchFamily="2" charset="2"/>
              <a:buChar char="ü"/>
            </a:pPr>
            <a:r>
              <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rPr>
              <a:t>Si el postulante </a:t>
            </a: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fue admitido </a:t>
            </a:r>
            <a:r>
              <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rPr>
              <a:t>en alguna de sus preferencias, </a:t>
            </a:r>
            <a:r>
              <a:rPr lang="es-ES" sz="2400" dirty="0">
                <a:solidFill>
                  <a:srgbClr val="C00000"/>
                </a:solidFill>
                <a:latin typeface="Gilmer Heavy" panose="00000900000000000000" pitchFamily="50" charset="0"/>
                <a:ea typeface="Calibri" panose="020F0502020204030204" pitchFamily="34" charset="0"/>
                <a:cs typeface="Calibri" panose="020F0502020204030204" pitchFamily="34" charset="0"/>
              </a:rPr>
              <a:t>se libera automáticamente el cupo del establecimiento en el que se encuentra actualmente matriculado, </a:t>
            </a:r>
            <a:r>
              <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rPr>
              <a:t>independiente de que acepte o rechace el resultado.</a:t>
            </a:r>
          </a:p>
          <a:p>
            <a:pPr marL="685800" indent="-457200">
              <a:spcAft>
                <a:spcPts val="800"/>
              </a:spcAft>
              <a:buFont typeface="Wingdings" panose="05000000000000000000" pitchFamily="2" charset="2"/>
              <a:buChar char="ü"/>
            </a:pPr>
            <a:r>
              <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rPr>
              <a:t>Si el postulante </a:t>
            </a: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fue admitido en un establecimiento y acepta, </a:t>
            </a:r>
            <a:r>
              <a:rPr lang="es-ES" sz="2400" dirty="0">
                <a:solidFill>
                  <a:srgbClr val="C00000"/>
                </a:solidFill>
                <a:latin typeface="Gilmer Heavy" panose="00000900000000000000" pitchFamily="50" charset="0"/>
                <a:ea typeface="Calibri" panose="020F0502020204030204" pitchFamily="34" charset="0"/>
                <a:cs typeface="Calibri" panose="020F0502020204030204" pitchFamily="34" charset="0"/>
              </a:rPr>
              <a:t>no podrá participar del periodo Complementario</a:t>
            </a:r>
            <a:r>
              <a:rPr lang="es-ES" sz="2400" dirty="0">
                <a:solidFill>
                  <a:srgbClr val="C00000"/>
                </a:solidFill>
                <a:latin typeface="Gilmer" panose="00000500000000000000" pitchFamily="50" charset="0"/>
                <a:ea typeface="Calibri" panose="020F0502020204030204" pitchFamily="34" charset="0"/>
                <a:cs typeface="Calibri" panose="020F0502020204030204" pitchFamily="34" charset="0"/>
              </a:rPr>
              <a:t> </a:t>
            </a:r>
            <a:r>
              <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rPr>
              <a:t>de postulación entre el </a:t>
            </a:r>
            <a:r>
              <a:rPr lang="es-ES" sz="2400" dirty="0">
                <a:solidFill>
                  <a:srgbClr val="002060"/>
                </a:solidFill>
                <a:latin typeface="Gilmer Heavy" panose="00000900000000000000" pitchFamily="50" charset="0"/>
                <a:ea typeface="Calibri" panose="020F0502020204030204" pitchFamily="34" charset="0"/>
                <a:cs typeface="Calibri" panose="020F0502020204030204" pitchFamily="34" charset="0"/>
              </a:rPr>
              <a:t>23 y 30 de noviembre.</a:t>
            </a:r>
          </a:p>
          <a:p>
            <a:pPr marL="228600">
              <a:spcAft>
                <a:spcPts val="800"/>
              </a:spcAft>
            </a:pPr>
            <a:endPar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endParaRPr>
          </a:p>
          <a:p>
            <a:pPr marL="228600">
              <a:spcAft>
                <a:spcPts val="800"/>
              </a:spcAft>
            </a:pPr>
            <a:endParaRPr lang="es-ES" sz="2400" dirty="0">
              <a:solidFill>
                <a:srgbClr val="002060"/>
              </a:solidFill>
              <a:latin typeface="Gilmer" panose="00000500000000000000" pitchFamily="50" charset="0"/>
              <a:ea typeface="Calibri" panose="020F0502020204030204" pitchFamily="34" charset="0"/>
              <a:cs typeface="Calibri" panose="020F0502020204030204" pitchFamily="34" charset="0"/>
            </a:endParaRPr>
          </a:p>
          <a:p>
            <a:endParaRPr lang="es-CL" sz="2400" dirty="0">
              <a:solidFill>
                <a:srgbClr val="002060"/>
              </a:solidFill>
              <a:latin typeface="Gilmer Heavy" panose="00000900000000000000" pitchFamily="50" charset="0"/>
              <a:cs typeface="Aharoni" panose="020B0604020202020204" pitchFamily="2" charset="-79"/>
            </a:endParaRPr>
          </a:p>
        </p:txBody>
      </p:sp>
      <p:pic>
        <p:nvPicPr>
          <p:cNvPr id="14" name="Gráfico 13">
            <a:extLst>
              <a:ext uri="{FF2B5EF4-FFF2-40B4-BE49-F238E27FC236}">
                <a16:creationId xmlns:a16="http://schemas.microsoft.com/office/drawing/2014/main" id="{7F3811BE-CDE4-41C1-A472-2172291246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632" y="1882027"/>
            <a:ext cx="1897143" cy="1897143"/>
          </a:xfrm>
          <a:prstGeom prst="rect">
            <a:avLst/>
          </a:prstGeom>
        </p:spPr>
      </p:pic>
      <p:sp>
        <p:nvSpPr>
          <p:cNvPr id="15" name="CuadroTexto 14">
            <a:extLst>
              <a:ext uri="{FF2B5EF4-FFF2-40B4-BE49-F238E27FC236}">
                <a16:creationId xmlns:a16="http://schemas.microsoft.com/office/drawing/2014/main" id="{41B3A70B-CE09-409E-B1AE-DA5509DCFD8B}"/>
              </a:ext>
            </a:extLst>
          </p:cNvPr>
          <p:cNvSpPr txBox="1"/>
          <p:nvPr/>
        </p:nvSpPr>
        <p:spPr>
          <a:xfrm>
            <a:off x="6993385" y="-471983"/>
            <a:ext cx="1068972" cy="5304016"/>
          </a:xfrm>
          <a:prstGeom prst="rect">
            <a:avLst/>
          </a:prstGeom>
          <a:noFill/>
          <a:ln>
            <a:noFill/>
          </a:ln>
        </p:spPr>
        <p:txBody>
          <a:bodyPr wrap="square" rtlCol="0">
            <a:spAutoFit/>
          </a:bodyPr>
          <a:lstStyle/>
          <a:p>
            <a:pPr marL="228600">
              <a:spcAft>
                <a:spcPts val="800"/>
              </a:spcAft>
            </a:pPr>
            <a:r>
              <a:rPr lang="es-ES" sz="16600" dirty="0">
                <a:solidFill>
                  <a:srgbClr val="FF0000"/>
                </a:solidFill>
                <a:latin typeface="Gilmer Heavy" panose="00000900000000000000" pitchFamily="50" charset="0"/>
                <a:ea typeface="Calibri" panose="020F0502020204030204" pitchFamily="34" charset="0"/>
                <a:cs typeface="Calibri" panose="020F0502020204030204" pitchFamily="34" charset="0"/>
              </a:rPr>
              <a:t>!</a:t>
            </a:r>
            <a:endParaRPr lang="es-ES" sz="16600" dirty="0">
              <a:solidFill>
                <a:srgbClr val="FF0000"/>
              </a:solidFill>
              <a:latin typeface="Gilmer" panose="00000500000000000000" pitchFamily="50" charset="0"/>
              <a:ea typeface="Calibri" panose="020F0502020204030204" pitchFamily="34" charset="0"/>
              <a:cs typeface="Calibri" panose="020F0502020204030204" pitchFamily="34" charset="0"/>
            </a:endParaRPr>
          </a:p>
          <a:p>
            <a:endParaRPr lang="es-CL" sz="16600" dirty="0">
              <a:solidFill>
                <a:srgbClr val="FF0000"/>
              </a:solidFill>
              <a:latin typeface="Gilmer Heavy" panose="00000900000000000000" pitchFamily="50" charset="0"/>
              <a:cs typeface="Aharoni" panose="020B0604020202020204" pitchFamily="2" charset="-79"/>
            </a:endParaRPr>
          </a:p>
        </p:txBody>
      </p:sp>
      <p:sp>
        <p:nvSpPr>
          <p:cNvPr id="16" name="CuadroTexto 15">
            <a:extLst>
              <a:ext uri="{FF2B5EF4-FFF2-40B4-BE49-F238E27FC236}">
                <a16:creationId xmlns:a16="http://schemas.microsoft.com/office/drawing/2014/main" id="{EB734844-853B-4098-9AD1-0307F101AA94}"/>
              </a:ext>
            </a:extLst>
          </p:cNvPr>
          <p:cNvSpPr txBox="1"/>
          <p:nvPr/>
        </p:nvSpPr>
        <p:spPr>
          <a:xfrm>
            <a:off x="2168010" y="-826383"/>
            <a:ext cx="1068972" cy="5304016"/>
          </a:xfrm>
          <a:prstGeom prst="rect">
            <a:avLst/>
          </a:prstGeom>
          <a:noFill/>
          <a:ln>
            <a:noFill/>
          </a:ln>
        </p:spPr>
        <p:txBody>
          <a:bodyPr wrap="square" rtlCol="0">
            <a:spAutoFit/>
          </a:bodyPr>
          <a:lstStyle/>
          <a:p>
            <a:pPr marL="228600">
              <a:spcAft>
                <a:spcPts val="800"/>
              </a:spcAft>
            </a:pPr>
            <a:r>
              <a:rPr lang="es-ES" sz="16600" dirty="0">
                <a:solidFill>
                  <a:srgbClr val="FF0000"/>
                </a:solidFill>
                <a:latin typeface="Gilmer Heavy" panose="00000900000000000000" pitchFamily="50" charset="0"/>
                <a:ea typeface="Calibri" panose="020F0502020204030204" pitchFamily="34" charset="0"/>
                <a:cs typeface="Calibri" panose="020F0502020204030204" pitchFamily="34" charset="0"/>
              </a:rPr>
              <a:t>¡</a:t>
            </a:r>
            <a:endParaRPr lang="es-ES" sz="16600" dirty="0">
              <a:solidFill>
                <a:srgbClr val="FF0000"/>
              </a:solidFill>
              <a:latin typeface="Gilmer" panose="00000500000000000000" pitchFamily="50" charset="0"/>
              <a:ea typeface="Calibri" panose="020F0502020204030204" pitchFamily="34" charset="0"/>
              <a:cs typeface="Calibri" panose="020F0502020204030204" pitchFamily="34" charset="0"/>
            </a:endParaRPr>
          </a:p>
          <a:p>
            <a:endParaRPr lang="es-CL" sz="16600" dirty="0">
              <a:solidFill>
                <a:srgbClr val="FF0000"/>
              </a:solidFill>
              <a:latin typeface="Gilmer Heavy" panose="00000900000000000000" pitchFamily="50" charset="0"/>
              <a:cs typeface="Aharoni" panose="020B0604020202020204" pitchFamily="2" charset="-79"/>
            </a:endParaRPr>
          </a:p>
        </p:txBody>
      </p:sp>
    </p:spTree>
    <p:extLst>
      <p:ext uri="{BB962C8B-B14F-4D97-AF65-F5344CB8AC3E}">
        <p14:creationId xmlns:p14="http://schemas.microsoft.com/office/powerpoint/2010/main" val="38125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sp>
        <p:nvSpPr>
          <p:cNvPr id="3" name="Marcador de contenido 2">
            <a:extLst>
              <a:ext uri="{FF2B5EF4-FFF2-40B4-BE49-F238E27FC236}">
                <a16:creationId xmlns:a16="http://schemas.microsoft.com/office/drawing/2014/main" id="{862BE941-F81B-4436-93BD-80C2B077EAB8}"/>
              </a:ext>
            </a:extLst>
          </p:cNvPr>
          <p:cNvSpPr>
            <a:spLocks noGrp="1"/>
          </p:cNvSpPr>
          <p:nvPr>
            <p:ph idx="1"/>
          </p:nvPr>
        </p:nvSpPr>
        <p:spPr/>
        <p:txBody>
          <a:bodyPr/>
          <a:lstStyle/>
          <a:p>
            <a:endParaRPr lang="es-CL"/>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2444B792-E411-4F71-833A-B02AB788BD72}"/>
              </a:ext>
            </a:extLst>
          </p:cNvPr>
          <p:cNvSpPr/>
          <p:nvPr/>
        </p:nvSpPr>
        <p:spPr>
          <a:xfrm>
            <a:off x="1208726" y="1170230"/>
            <a:ext cx="10583222" cy="430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5FDDE3E6-B9C2-45FB-8CC0-27C2F088A9CF}"/>
              </a:ext>
            </a:extLst>
          </p:cNvPr>
          <p:cNvSpPr txBox="1"/>
          <p:nvPr/>
        </p:nvSpPr>
        <p:spPr>
          <a:xfrm>
            <a:off x="1608017" y="2999781"/>
            <a:ext cx="9760281" cy="1487587"/>
          </a:xfrm>
          <a:prstGeom prst="rect">
            <a:avLst/>
          </a:prstGeom>
          <a:noFill/>
          <a:ln>
            <a:noFill/>
          </a:ln>
        </p:spPr>
        <p:txBody>
          <a:bodyPr wrap="square" rtlCol="0">
            <a:spAutoFit/>
          </a:bodyPr>
          <a:lstStyle/>
          <a:p>
            <a:pPr marL="685800" indent="-457200">
              <a:spcAft>
                <a:spcPts val="800"/>
              </a:spcAft>
              <a:buFont typeface="Wingdings" panose="05000000000000000000" pitchFamily="2" charset="2"/>
              <a:buChar char="ü"/>
            </a:pPr>
            <a:r>
              <a:rPr lang="es-ES" sz="2800" dirty="0">
                <a:solidFill>
                  <a:srgbClr val="002060"/>
                </a:solidFill>
                <a:latin typeface="Gilmer" panose="00000500000000000000" pitchFamily="50" charset="0"/>
                <a:ea typeface="Calibri" panose="020F0502020204030204" pitchFamily="34" charset="0"/>
                <a:cs typeface="Calibri" panose="020F0502020204030204" pitchFamily="34" charset="0"/>
              </a:rPr>
              <a:t>Podrás </a:t>
            </a:r>
            <a:r>
              <a:rPr lang="es-ES" sz="2800" dirty="0">
                <a:solidFill>
                  <a:srgbClr val="C00000"/>
                </a:solidFill>
                <a:latin typeface="Gilmer Heavy" panose="00000900000000000000" pitchFamily="50" charset="0"/>
                <a:ea typeface="Calibri" panose="020F0502020204030204" pitchFamily="34" charset="0"/>
                <a:cs typeface="Calibri" panose="020F0502020204030204" pitchFamily="34" charset="0"/>
              </a:rPr>
              <a:t>modificar tu respuesta las veces que quieras</a:t>
            </a:r>
            <a:r>
              <a:rPr lang="es-ES" sz="2800" dirty="0">
                <a:solidFill>
                  <a:srgbClr val="C00000"/>
                </a:solidFill>
                <a:latin typeface="Gilmer" panose="00000500000000000000" pitchFamily="50" charset="0"/>
                <a:ea typeface="Calibri" panose="020F0502020204030204" pitchFamily="34" charset="0"/>
                <a:cs typeface="Calibri" panose="020F0502020204030204" pitchFamily="34" charset="0"/>
              </a:rPr>
              <a:t> </a:t>
            </a:r>
            <a:r>
              <a:rPr lang="es-ES" sz="2800" dirty="0">
                <a:solidFill>
                  <a:srgbClr val="002060"/>
                </a:solidFill>
                <a:latin typeface="Gilmer" panose="00000500000000000000" pitchFamily="50" charset="0"/>
                <a:ea typeface="Calibri" panose="020F0502020204030204" pitchFamily="34" charset="0"/>
                <a:cs typeface="Calibri" panose="020F0502020204030204" pitchFamily="34" charset="0"/>
              </a:rPr>
              <a:t>entre el </a:t>
            </a:r>
            <a:r>
              <a:rPr lang="es-ES" sz="2800" dirty="0">
                <a:solidFill>
                  <a:srgbClr val="002060"/>
                </a:solidFill>
                <a:latin typeface="Gilmer Heavy" panose="00000900000000000000" pitchFamily="50" charset="0"/>
                <a:ea typeface="Calibri" panose="020F0502020204030204" pitchFamily="34" charset="0"/>
                <a:cs typeface="Calibri" panose="020F0502020204030204" pitchFamily="34" charset="0"/>
              </a:rPr>
              <a:t>25 y 29 de octubre. </a:t>
            </a:r>
          </a:p>
          <a:p>
            <a:endParaRPr lang="es-CL" sz="2800" dirty="0">
              <a:solidFill>
                <a:srgbClr val="002060"/>
              </a:solidFill>
              <a:latin typeface="Gilmer Heavy" panose="00000900000000000000" pitchFamily="50" charset="0"/>
              <a:cs typeface="Aharoni" panose="020B0604020202020204" pitchFamily="2" charset="-79"/>
            </a:endParaRPr>
          </a:p>
        </p:txBody>
      </p:sp>
      <p:sp>
        <p:nvSpPr>
          <p:cNvPr id="9" name="CuadroTexto 8">
            <a:extLst>
              <a:ext uri="{FF2B5EF4-FFF2-40B4-BE49-F238E27FC236}">
                <a16:creationId xmlns:a16="http://schemas.microsoft.com/office/drawing/2014/main" id="{FC3B1C8A-E8D3-4005-871C-B2E019F79B47}"/>
              </a:ext>
            </a:extLst>
          </p:cNvPr>
          <p:cNvSpPr txBox="1"/>
          <p:nvPr/>
        </p:nvSpPr>
        <p:spPr>
          <a:xfrm>
            <a:off x="1846139" y="2206355"/>
            <a:ext cx="9522159" cy="830997"/>
          </a:xfrm>
          <a:prstGeom prst="rect">
            <a:avLst/>
          </a:prstGeom>
          <a:noFill/>
          <a:ln>
            <a:noFill/>
          </a:ln>
        </p:spPr>
        <p:txBody>
          <a:bodyPr wrap="none" rtlCol="0">
            <a:spAutoFit/>
          </a:bodyPr>
          <a:lstStyle/>
          <a:p>
            <a:pPr algn="ctr"/>
            <a:r>
              <a:rPr lang="es-ES" sz="4800" b="1" dirty="0">
                <a:solidFill>
                  <a:srgbClr val="002060"/>
                </a:solidFill>
                <a:latin typeface="Gilmer Heavy" panose="00000900000000000000" pitchFamily="50" charset="0"/>
                <a:cs typeface="Aharoni" panose="020B0604020202020204" pitchFamily="2" charset="-79"/>
              </a:rPr>
              <a:t>Puedes modificar tu respuesta</a:t>
            </a:r>
            <a:endParaRPr lang="es-CL" sz="4800" b="1" dirty="0">
              <a:solidFill>
                <a:srgbClr val="002060"/>
              </a:solidFill>
              <a:latin typeface="Gilmer Heavy" panose="00000900000000000000" pitchFamily="50" charset="0"/>
              <a:cs typeface="Aharoni" panose="020B0604020202020204" pitchFamily="2" charset="-79"/>
            </a:endParaRPr>
          </a:p>
        </p:txBody>
      </p:sp>
      <p:pic>
        <p:nvPicPr>
          <p:cNvPr id="17" name="Gráfico 16">
            <a:extLst>
              <a:ext uri="{FF2B5EF4-FFF2-40B4-BE49-F238E27FC236}">
                <a16:creationId xmlns:a16="http://schemas.microsoft.com/office/drawing/2014/main" id="{D0AB2E0E-984A-4BBB-AD0B-08985F4009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312" y="768322"/>
            <a:ext cx="1715792" cy="1715792"/>
          </a:xfrm>
          <a:prstGeom prst="rect">
            <a:avLst/>
          </a:prstGeom>
        </p:spPr>
      </p:pic>
    </p:spTree>
    <p:extLst>
      <p:ext uri="{BB962C8B-B14F-4D97-AF65-F5344CB8AC3E}">
        <p14:creationId xmlns:p14="http://schemas.microsoft.com/office/powerpoint/2010/main" val="251430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757097" y="582259"/>
            <a:ext cx="10612201" cy="523220"/>
          </a:xfrm>
          <a:prstGeom prst="rect">
            <a:avLst/>
          </a:prstGeom>
          <a:noFill/>
          <a:ln>
            <a:noFill/>
          </a:ln>
        </p:spPr>
        <p:txBody>
          <a:bodyPr wrap="none" rtlCol="0">
            <a:spAutoFit/>
          </a:bodyPr>
          <a:lstStyle/>
          <a:p>
            <a:pPr algn="ctr"/>
            <a:r>
              <a:rPr lang="es-ES" sz="2800" b="1" dirty="0">
                <a:solidFill>
                  <a:schemeClr val="bg1"/>
                </a:solidFill>
                <a:latin typeface="Gilmer Heavy" panose="00000900000000000000" pitchFamily="50" charset="0"/>
                <a:cs typeface="Aharoni" panose="020B0604020202020204" pitchFamily="2" charset="-79"/>
              </a:rPr>
              <a:t>¿QUÉ RESULTADOS PUEDO OBTENER EN ESTE PROCESO?</a:t>
            </a:r>
            <a:endParaRPr lang="es-CL" sz="2800" b="1" dirty="0">
              <a:solidFill>
                <a:schemeClr val="bg1"/>
              </a:solidFill>
              <a:latin typeface="Gilmer Heavy" panose="00000900000000000000" pitchFamily="50" charset="0"/>
              <a:cs typeface="Aharoni" panose="020B0604020202020204" pitchFamily="2" charset="-79"/>
            </a:endParaRPr>
          </a:p>
        </p:txBody>
      </p:sp>
      <p:sp>
        <p:nvSpPr>
          <p:cNvPr id="12" name="Rectángulo 11">
            <a:extLst>
              <a:ext uri="{FF2B5EF4-FFF2-40B4-BE49-F238E27FC236}">
                <a16:creationId xmlns:a16="http://schemas.microsoft.com/office/drawing/2014/main" id="{2444B792-E411-4F71-833A-B02AB788BD72}"/>
              </a:ext>
            </a:extLst>
          </p:cNvPr>
          <p:cNvSpPr/>
          <p:nvPr/>
        </p:nvSpPr>
        <p:spPr>
          <a:xfrm>
            <a:off x="1208728" y="1783381"/>
            <a:ext cx="9992672" cy="453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5FDDE3E6-B9C2-45FB-8CC0-27C2F088A9CF}"/>
              </a:ext>
            </a:extLst>
          </p:cNvPr>
          <p:cNvSpPr txBox="1"/>
          <p:nvPr/>
        </p:nvSpPr>
        <p:spPr>
          <a:xfrm>
            <a:off x="1869592" y="2158458"/>
            <a:ext cx="8146782" cy="4739759"/>
          </a:xfrm>
          <a:prstGeom prst="rect">
            <a:avLst/>
          </a:prstGeom>
          <a:noFill/>
          <a:ln>
            <a:noFill/>
          </a:ln>
        </p:spPr>
        <p:txBody>
          <a:bodyPr wrap="none" rtlCol="0">
            <a:spAutoFit/>
          </a:bodyPr>
          <a:lstStyle/>
          <a:p>
            <a:r>
              <a:rPr lang="es-ES" sz="2400" b="1" dirty="0">
                <a:solidFill>
                  <a:srgbClr val="002060"/>
                </a:solidFill>
                <a:latin typeface="Gilmer Heavy" panose="00000900000000000000" pitchFamily="50" charset="0"/>
                <a:cs typeface="Aharoni" panose="020B0604020202020204" pitchFamily="2" charset="-79"/>
              </a:rPr>
              <a:t>Se pueden dar los siguientes resultados:</a:t>
            </a:r>
          </a:p>
          <a:p>
            <a:pPr marL="457200" indent="-457200">
              <a:buFont typeface="+mj-lt"/>
              <a:buAutoNum type="alphaUcPeriod"/>
            </a:pPr>
            <a:endParaRPr lang="es-ES" sz="2400" b="1" dirty="0">
              <a:solidFill>
                <a:srgbClr val="002060"/>
              </a:solidFill>
              <a:latin typeface="Gilmer Heavy" panose="00000900000000000000" pitchFamily="50" charset="0"/>
              <a:cs typeface="Aharoni" panose="020B0604020202020204" pitchFamily="2" charset="-79"/>
            </a:endParaRPr>
          </a:p>
          <a:p>
            <a:pPr lvl="0">
              <a:lnSpc>
                <a:spcPct val="250000"/>
              </a:lnSpc>
            </a:pPr>
            <a:r>
              <a:rPr lang="es-ES" b="1" dirty="0">
                <a:solidFill>
                  <a:srgbClr val="002060"/>
                </a:solidFill>
                <a:latin typeface="Gilmer" panose="00000500000000000000" pitchFamily="50" charset="0"/>
              </a:rPr>
              <a:t>Admitido en </a:t>
            </a:r>
            <a:r>
              <a:rPr lang="es-ES" dirty="0">
                <a:solidFill>
                  <a:srgbClr val="002060"/>
                </a:solidFill>
                <a:latin typeface="Gilmer Heavy" panose="00000900000000000000" pitchFamily="50" charset="0"/>
              </a:rPr>
              <a:t>primera preferencia </a:t>
            </a:r>
            <a:endParaRPr lang="es-CL" dirty="0">
              <a:solidFill>
                <a:srgbClr val="002060"/>
              </a:solidFill>
              <a:latin typeface="Gilmer Heavy" panose="00000900000000000000" pitchFamily="50" charset="0"/>
            </a:endParaRPr>
          </a:p>
          <a:p>
            <a:pPr lvl="0">
              <a:lnSpc>
                <a:spcPct val="250000"/>
              </a:lnSpc>
            </a:pPr>
            <a:r>
              <a:rPr lang="es-ES" b="1" dirty="0">
                <a:solidFill>
                  <a:srgbClr val="002060"/>
                </a:solidFill>
                <a:latin typeface="Gilmer" panose="00000500000000000000" pitchFamily="50" charset="0"/>
              </a:rPr>
              <a:t>Admitido en </a:t>
            </a:r>
            <a:r>
              <a:rPr lang="es-ES" b="1" dirty="0">
                <a:solidFill>
                  <a:srgbClr val="002060"/>
                </a:solidFill>
                <a:latin typeface="Gilmer Heavy" panose="00000900000000000000" pitchFamily="50" charset="0"/>
              </a:rPr>
              <a:t>otra preferencia </a:t>
            </a:r>
            <a:r>
              <a:rPr lang="es-ES" b="1" dirty="0">
                <a:solidFill>
                  <a:srgbClr val="002060"/>
                </a:solidFill>
                <a:latin typeface="Gilmer" panose="00000500000000000000" pitchFamily="50" charset="0"/>
              </a:rPr>
              <a:t>que no sea la primera</a:t>
            </a:r>
            <a:r>
              <a:rPr lang="es-ES" dirty="0">
                <a:solidFill>
                  <a:srgbClr val="002060"/>
                </a:solidFill>
                <a:latin typeface="Gilmer" panose="00000500000000000000" pitchFamily="50" charset="0"/>
              </a:rPr>
              <a:t> </a:t>
            </a:r>
            <a:endParaRPr lang="es-CL" dirty="0">
              <a:solidFill>
                <a:srgbClr val="002060"/>
              </a:solidFill>
              <a:latin typeface="Gilmer" panose="00000500000000000000" pitchFamily="50" charset="0"/>
            </a:endParaRPr>
          </a:p>
          <a:p>
            <a:pPr lvl="0">
              <a:lnSpc>
                <a:spcPct val="250000"/>
              </a:lnSpc>
            </a:pPr>
            <a:r>
              <a:rPr lang="es-ES" b="1" dirty="0">
                <a:solidFill>
                  <a:srgbClr val="002060"/>
                </a:solidFill>
                <a:latin typeface="Gilmer Heavy" panose="00000900000000000000" pitchFamily="50" charset="0"/>
              </a:rPr>
              <a:t>Mantiene</a:t>
            </a:r>
            <a:r>
              <a:rPr lang="es-ES" b="1" dirty="0">
                <a:solidFill>
                  <a:srgbClr val="002060"/>
                </a:solidFill>
                <a:latin typeface="Gilmer" panose="00000500000000000000" pitchFamily="50" charset="0"/>
              </a:rPr>
              <a:t> su actual establecimiento</a:t>
            </a:r>
            <a:r>
              <a:rPr lang="es-ES" dirty="0">
                <a:solidFill>
                  <a:srgbClr val="002060"/>
                </a:solidFill>
                <a:latin typeface="Gilmer" panose="00000500000000000000" pitchFamily="50" charset="0"/>
              </a:rPr>
              <a:t> </a:t>
            </a:r>
            <a:endParaRPr lang="es-CL" dirty="0">
              <a:solidFill>
                <a:srgbClr val="002060"/>
              </a:solidFill>
              <a:latin typeface="Gilmer" panose="00000500000000000000" pitchFamily="50" charset="0"/>
            </a:endParaRPr>
          </a:p>
          <a:p>
            <a:pPr lvl="0">
              <a:lnSpc>
                <a:spcPct val="250000"/>
              </a:lnSpc>
            </a:pPr>
            <a:r>
              <a:rPr lang="es-ES" b="1" dirty="0">
                <a:solidFill>
                  <a:srgbClr val="002060"/>
                </a:solidFill>
                <a:latin typeface="Gilmer Heavy" panose="00000900000000000000" pitchFamily="50" charset="0"/>
              </a:rPr>
              <a:t>Sin asignación</a:t>
            </a:r>
            <a:r>
              <a:rPr lang="es-ES" b="1" dirty="0">
                <a:solidFill>
                  <a:srgbClr val="002060"/>
                </a:solidFill>
                <a:latin typeface="Gilmer" panose="00000500000000000000" pitchFamily="50" charset="0"/>
              </a:rPr>
              <a:t>, se activarán automáticamente las listas de espera </a:t>
            </a:r>
            <a:r>
              <a:rPr lang="es-ES" dirty="0">
                <a:solidFill>
                  <a:srgbClr val="002060"/>
                </a:solidFill>
                <a:latin typeface="Gilmer" panose="00000500000000000000" pitchFamily="50" charset="0"/>
              </a:rPr>
              <a:t> </a:t>
            </a:r>
            <a:endParaRPr lang="es-CL" dirty="0">
              <a:solidFill>
                <a:srgbClr val="002060"/>
              </a:solidFill>
              <a:latin typeface="Gilmer" panose="00000500000000000000" pitchFamily="50" charset="0"/>
            </a:endParaRPr>
          </a:p>
          <a:p>
            <a:pPr marL="457200" indent="-457200">
              <a:lnSpc>
                <a:spcPct val="250000"/>
              </a:lnSpc>
              <a:buFont typeface="+mj-lt"/>
              <a:buAutoNum type="alphaUcPeriod"/>
            </a:pPr>
            <a:endParaRPr lang="es-ES" sz="2400" b="1" dirty="0">
              <a:solidFill>
                <a:srgbClr val="002060"/>
              </a:solidFill>
              <a:latin typeface="Gilmer" panose="00000500000000000000" pitchFamily="50" charset="0"/>
              <a:cs typeface="Aharoni" panose="020B0604020202020204" pitchFamily="2" charset="-79"/>
            </a:endParaRPr>
          </a:p>
          <a:p>
            <a:pPr marL="342900" indent="-342900">
              <a:buFont typeface="+mj-lt"/>
              <a:buAutoNum type="alphaUcPeriod"/>
            </a:pPr>
            <a:endParaRPr lang="es-ES" sz="1400" b="1" dirty="0">
              <a:solidFill>
                <a:srgbClr val="FF0000"/>
              </a:solidFill>
              <a:latin typeface="Gilmer" panose="00000500000000000000" pitchFamily="50" charset="0"/>
              <a:cs typeface="Aharoni" panose="020B0604020202020204" pitchFamily="2" charset="-79"/>
            </a:endParaRPr>
          </a:p>
        </p:txBody>
      </p:sp>
      <p:pic>
        <p:nvPicPr>
          <p:cNvPr id="22" name="Gráfico 21">
            <a:extLst>
              <a:ext uri="{FF2B5EF4-FFF2-40B4-BE49-F238E27FC236}">
                <a16:creationId xmlns:a16="http://schemas.microsoft.com/office/drawing/2014/main" id="{33DC82ED-09C1-4707-8511-84ACD3FD1C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050" y="1475133"/>
            <a:ext cx="1246424" cy="1246424"/>
          </a:xfrm>
          <a:prstGeom prst="rect">
            <a:avLst/>
          </a:prstGeom>
        </p:spPr>
      </p:pic>
      <p:sp>
        <p:nvSpPr>
          <p:cNvPr id="11" name="Elipse 10">
            <a:extLst>
              <a:ext uri="{FF2B5EF4-FFF2-40B4-BE49-F238E27FC236}">
                <a16:creationId xmlns:a16="http://schemas.microsoft.com/office/drawing/2014/main" id="{C67AA810-42E2-4911-9473-BA254BCD61A4}"/>
              </a:ext>
            </a:extLst>
          </p:cNvPr>
          <p:cNvSpPr/>
          <p:nvPr/>
        </p:nvSpPr>
        <p:spPr>
          <a:xfrm>
            <a:off x="1530855" y="3205290"/>
            <a:ext cx="326705" cy="3248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38B3DE84-610C-40A3-8055-0D83BB4F422A}"/>
              </a:ext>
            </a:extLst>
          </p:cNvPr>
          <p:cNvSpPr/>
          <p:nvPr/>
        </p:nvSpPr>
        <p:spPr>
          <a:xfrm>
            <a:off x="1516916" y="3179915"/>
            <a:ext cx="354584" cy="369332"/>
          </a:xfrm>
          <a:prstGeom prst="rect">
            <a:avLst/>
          </a:prstGeom>
        </p:spPr>
        <p:txBody>
          <a:bodyPr wrap="none">
            <a:spAutoFit/>
          </a:bodyPr>
          <a:lstStyle/>
          <a:p>
            <a:r>
              <a:rPr lang="es-ES" b="1" dirty="0">
                <a:solidFill>
                  <a:schemeClr val="bg1"/>
                </a:solidFill>
                <a:latin typeface="Gilmer Heavy" panose="00000900000000000000" pitchFamily="50" charset="0"/>
                <a:cs typeface="Aharoni" panose="020B0604020202020204" pitchFamily="2" charset="-79"/>
              </a:rPr>
              <a:t>A</a:t>
            </a:r>
            <a:endParaRPr lang="es-CL" dirty="0">
              <a:solidFill>
                <a:schemeClr val="bg1"/>
              </a:solidFill>
            </a:endParaRPr>
          </a:p>
        </p:txBody>
      </p:sp>
      <p:sp>
        <p:nvSpPr>
          <p:cNvPr id="25" name="Elipse 24">
            <a:extLst>
              <a:ext uri="{FF2B5EF4-FFF2-40B4-BE49-F238E27FC236}">
                <a16:creationId xmlns:a16="http://schemas.microsoft.com/office/drawing/2014/main" id="{EE72321F-E6E4-4BC8-8296-1FCAC5D47064}"/>
              </a:ext>
            </a:extLst>
          </p:cNvPr>
          <p:cNvSpPr/>
          <p:nvPr/>
        </p:nvSpPr>
        <p:spPr>
          <a:xfrm>
            <a:off x="1532762" y="3884410"/>
            <a:ext cx="326705" cy="3248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25">
            <a:extLst>
              <a:ext uri="{FF2B5EF4-FFF2-40B4-BE49-F238E27FC236}">
                <a16:creationId xmlns:a16="http://schemas.microsoft.com/office/drawing/2014/main" id="{368E2A81-B853-4B20-91B4-9D8252E38F09}"/>
              </a:ext>
            </a:extLst>
          </p:cNvPr>
          <p:cNvSpPr/>
          <p:nvPr/>
        </p:nvSpPr>
        <p:spPr>
          <a:xfrm>
            <a:off x="1518823" y="3859035"/>
            <a:ext cx="344966" cy="369332"/>
          </a:xfrm>
          <a:prstGeom prst="rect">
            <a:avLst/>
          </a:prstGeom>
        </p:spPr>
        <p:txBody>
          <a:bodyPr wrap="none">
            <a:spAutoFit/>
          </a:bodyPr>
          <a:lstStyle/>
          <a:p>
            <a:r>
              <a:rPr lang="es-ES" b="1" dirty="0">
                <a:solidFill>
                  <a:schemeClr val="bg1"/>
                </a:solidFill>
                <a:latin typeface="Gilmer Heavy" panose="00000900000000000000" pitchFamily="50" charset="0"/>
                <a:cs typeface="Aharoni" panose="020B0604020202020204" pitchFamily="2" charset="-79"/>
              </a:rPr>
              <a:t>B</a:t>
            </a:r>
            <a:endParaRPr lang="es-CL" dirty="0">
              <a:solidFill>
                <a:schemeClr val="bg1"/>
              </a:solidFill>
            </a:endParaRPr>
          </a:p>
        </p:txBody>
      </p:sp>
      <p:sp>
        <p:nvSpPr>
          <p:cNvPr id="27" name="Elipse 26">
            <a:extLst>
              <a:ext uri="{FF2B5EF4-FFF2-40B4-BE49-F238E27FC236}">
                <a16:creationId xmlns:a16="http://schemas.microsoft.com/office/drawing/2014/main" id="{DC152BD6-A51D-455D-8DBB-BC3B3AC26AF8}"/>
              </a:ext>
            </a:extLst>
          </p:cNvPr>
          <p:cNvSpPr/>
          <p:nvPr/>
        </p:nvSpPr>
        <p:spPr>
          <a:xfrm>
            <a:off x="1539366" y="4573619"/>
            <a:ext cx="326705" cy="3248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8A133DB8-5ECE-4F30-BFD0-107EDA5B2018}"/>
              </a:ext>
            </a:extLst>
          </p:cNvPr>
          <p:cNvSpPr/>
          <p:nvPr/>
        </p:nvSpPr>
        <p:spPr>
          <a:xfrm>
            <a:off x="1525427" y="4548244"/>
            <a:ext cx="362600" cy="369332"/>
          </a:xfrm>
          <a:prstGeom prst="rect">
            <a:avLst/>
          </a:prstGeom>
        </p:spPr>
        <p:txBody>
          <a:bodyPr wrap="none">
            <a:spAutoFit/>
          </a:bodyPr>
          <a:lstStyle/>
          <a:p>
            <a:r>
              <a:rPr lang="es-ES" b="1" dirty="0">
                <a:solidFill>
                  <a:schemeClr val="bg1"/>
                </a:solidFill>
                <a:latin typeface="Gilmer Heavy" panose="00000900000000000000" pitchFamily="50" charset="0"/>
                <a:cs typeface="Aharoni" panose="020B0604020202020204" pitchFamily="2" charset="-79"/>
              </a:rPr>
              <a:t>C</a:t>
            </a:r>
            <a:endParaRPr lang="es-CL" dirty="0">
              <a:solidFill>
                <a:schemeClr val="bg1"/>
              </a:solidFill>
            </a:endParaRPr>
          </a:p>
        </p:txBody>
      </p:sp>
      <p:sp>
        <p:nvSpPr>
          <p:cNvPr id="37" name="Elipse 36">
            <a:extLst>
              <a:ext uri="{FF2B5EF4-FFF2-40B4-BE49-F238E27FC236}">
                <a16:creationId xmlns:a16="http://schemas.microsoft.com/office/drawing/2014/main" id="{7BA466A1-4415-4C3A-90CC-A6E2F5F9B1E9}"/>
              </a:ext>
            </a:extLst>
          </p:cNvPr>
          <p:cNvSpPr/>
          <p:nvPr/>
        </p:nvSpPr>
        <p:spPr>
          <a:xfrm>
            <a:off x="1552574" y="5254965"/>
            <a:ext cx="326705" cy="3248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7CA9D9F8-F3C7-49BF-8A34-BB057A14CC39}"/>
              </a:ext>
            </a:extLst>
          </p:cNvPr>
          <p:cNvSpPr/>
          <p:nvPr/>
        </p:nvSpPr>
        <p:spPr>
          <a:xfrm>
            <a:off x="1538635" y="5241622"/>
            <a:ext cx="354584" cy="369332"/>
          </a:xfrm>
          <a:prstGeom prst="rect">
            <a:avLst/>
          </a:prstGeom>
        </p:spPr>
        <p:txBody>
          <a:bodyPr wrap="none">
            <a:spAutoFit/>
          </a:bodyPr>
          <a:lstStyle/>
          <a:p>
            <a:r>
              <a:rPr lang="es-ES" b="1" dirty="0">
                <a:solidFill>
                  <a:schemeClr val="bg1"/>
                </a:solidFill>
                <a:latin typeface="Gilmer Heavy" panose="00000900000000000000" pitchFamily="50" charset="0"/>
                <a:cs typeface="Aharoni" panose="020B0604020202020204" pitchFamily="2" charset="-79"/>
              </a:rPr>
              <a:t>D</a:t>
            </a:r>
            <a:endParaRPr lang="es-CL" dirty="0">
              <a:solidFill>
                <a:schemeClr val="bg1"/>
              </a:solidFill>
            </a:endParaRPr>
          </a:p>
        </p:txBody>
      </p:sp>
    </p:spTree>
    <p:extLst>
      <p:ext uri="{BB962C8B-B14F-4D97-AF65-F5344CB8AC3E}">
        <p14:creationId xmlns:p14="http://schemas.microsoft.com/office/powerpoint/2010/main" val="391587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C838701B-C23D-47B5-B857-50BBF2CB0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F955C12-69EF-4ACF-81E3-C953EF428BD1}"/>
              </a:ext>
            </a:extLst>
          </p:cNvPr>
          <p:cNvSpPr>
            <a:spLocks noGrp="1"/>
          </p:cNvSpPr>
          <p:nvPr>
            <p:ph type="title"/>
          </p:nvPr>
        </p:nvSpPr>
        <p:spPr/>
        <p:txBody>
          <a:bodyPr/>
          <a:lstStyle/>
          <a:p>
            <a:r>
              <a:rPr lang="es-ES" dirty="0"/>
              <a:t> </a:t>
            </a:r>
            <a:endParaRPr lang="es-CL" dirty="0"/>
          </a:p>
        </p:txBody>
      </p:sp>
      <p:sp>
        <p:nvSpPr>
          <p:cNvPr id="8" name="Rectángulo 7">
            <a:extLst>
              <a:ext uri="{FF2B5EF4-FFF2-40B4-BE49-F238E27FC236}">
                <a16:creationId xmlns:a16="http://schemas.microsoft.com/office/drawing/2014/main" id="{E49B1B67-5A13-47AA-8AFE-BB037B59D48E}"/>
              </a:ext>
            </a:extLst>
          </p:cNvPr>
          <p:cNvSpPr/>
          <p:nvPr/>
        </p:nvSpPr>
        <p:spPr>
          <a:xfrm>
            <a:off x="19050" y="0"/>
            <a:ext cx="12172950" cy="6858000"/>
          </a:xfrm>
          <a:prstGeom prst="rect">
            <a:avLst/>
          </a:prstGeom>
          <a:noFill/>
          <a:ln w="250825">
            <a:solidFill>
              <a:srgbClr val="7FB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BFD7DAFE-DCA6-483C-BA83-3237C77D13A5}"/>
              </a:ext>
            </a:extLst>
          </p:cNvPr>
          <p:cNvSpPr/>
          <p:nvPr/>
        </p:nvSpPr>
        <p:spPr>
          <a:xfrm>
            <a:off x="389577" y="445294"/>
            <a:ext cx="11402373" cy="84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FC3B1C8A-E8D3-4005-871C-B2E019F79B47}"/>
              </a:ext>
            </a:extLst>
          </p:cNvPr>
          <p:cNvSpPr txBox="1"/>
          <p:nvPr/>
        </p:nvSpPr>
        <p:spPr>
          <a:xfrm>
            <a:off x="1324560" y="542503"/>
            <a:ext cx="9477274" cy="646331"/>
          </a:xfrm>
          <a:prstGeom prst="rect">
            <a:avLst/>
          </a:prstGeom>
          <a:noFill/>
          <a:ln>
            <a:noFill/>
          </a:ln>
        </p:spPr>
        <p:txBody>
          <a:bodyPr wrap="none" rtlCol="0">
            <a:spAutoFit/>
          </a:bodyPr>
          <a:lstStyle/>
          <a:p>
            <a:pPr algn="ctr"/>
            <a:r>
              <a:rPr lang="es-ES" sz="3600" b="1" dirty="0">
                <a:solidFill>
                  <a:srgbClr val="002060"/>
                </a:solidFill>
                <a:latin typeface="Gilmer Heavy" panose="00000900000000000000" pitchFamily="50" charset="0"/>
                <a:cs typeface="Aharoni" panose="020B0604020202020204" pitchFamily="2" charset="-79"/>
              </a:rPr>
              <a:t>A. ADMITIDO EN PRIMERA PREFERENCIA</a:t>
            </a:r>
            <a:endParaRPr lang="es-CL" sz="3600" b="1" dirty="0">
              <a:solidFill>
                <a:srgbClr val="002060"/>
              </a:solidFill>
              <a:latin typeface="Gilmer Heavy" panose="00000900000000000000" pitchFamily="50" charset="0"/>
              <a:cs typeface="Aharoni" panose="020B0604020202020204" pitchFamily="2" charset="-79"/>
            </a:endParaRPr>
          </a:p>
        </p:txBody>
      </p:sp>
      <p:pic>
        <p:nvPicPr>
          <p:cNvPr id="6" name="Imagen 5">
            <a:extLst>
              <a:ext uri="{FF2B5EF4-FFF2-40B4-BE49-F238E27FC236}">
                <a16:creationId xmlns:a16="http://schemas.microsoft.com/office/drawing/2014/main" id="{7701FA6A-F66F-460E-AD04-C1060403EE64}"/>
              </a:ext>
            </a:extLst>
          </p:cNvPr>
          <p:cNvPicPr>
            <a:picLocks noChangeAspect="1"/>
          </p:cNvPicPr>
          <p:nvPr/>
        </p:nvPicPr>
        <p:blipFill>
          <a:blip r:embed="rId4"/>
          <a:stretch>
            <a:fillRect/>
          </a:stretch>
        </p:blipFill>
        <p:spPr>
          <a:xfrm>
            <a:off x="1814290" y="1799951"/>
            <a:ext cx="8534334" cy="3831591"/>
          </a:xfrm>
          <a:prstGeom prst="rect">
            <a:avLst/>
          </a:prstGeom>
        </p:spPr>
      </p:pic>
      <p:pic>
        <p:nvPicPr>
          <p:cNvPr id="13" name="Marcador de contenido 45" descr="Imagen que contiene dibujo&#10;&#10;Descripción generada automáticamente">
            <a:extLst>
              <a:ext uri="{FF2B5EF4-FFF2-40B4-BE49-F238E27FC236}">
                <a16:creationId xmlns:a16="http://schemas.microsoft.com/office/drawing/2014/main" id="{FC056AB9-3219-4969-B3F2-1EDBEC49D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640" y="3130059"/>
            <a:ext cx="514394" cy="658080"/>
          </a:xfrm>
          <a:prstGeom prst="rect">
            <a:avLst/>
          </a:prstGeom>
        </p:spPr>
      </p:pic>
      <p:sp>
        <p:nvSpPr>
          <p:cNvPr id="12" name="Elipse 11">
            <a:extLst>
              <a:ext uri="{FF2B5EF4-FFF2-40B4-BE49-F238E27FC236}">
                <a16:creationId xmlns:a16="http://schemas.microsoft.com/office/drawing/2014/main" id="{2DF93800-B5A2-47CB-A127-FCEBAEA5E347}"/>
              </a:ext>
            </a:extLst>
          </p:cNvPr>
          <p:cNvSpPr/>
          <p:nvPr/>
        </p:nvSpPr>
        <p:spPr>
          <a:xfrm>
            <a:off x="1375666" y="588303"/>
            <a:ext cx="605205" cy="578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C7001235-31E7-486A-8A02-84204217B4EA}"/>
              </a:ext>
            </a:extLst>
          </p:cNvPr>
          <p:cNvSpPr/>
          <p:nvPr/>
        </p:nvSpPr>
        <p:spPr>
          <a:xfrm>
            <a:off x="1433498" y="569098"/>
            <a:ext cx="656849" cy="584775"/>
          </a:xfrm>
          <a:prstGeom prst="rect">
            <a:avLst/>
          </a:prstGeom>
        </p:spPr>
        <p:txBody>
          <a:bodyPr wrap="square">
            <a:spAutoFit/>
          </a:bodyPr>
          <a:lstStyle/>
          <a:p>
            <a:r>
              <a:rPr lang="es-ES" sz="3200" b="1" dirty="0">
                <a:solidFill>
                  <a:schemeClr val="bg1"/>
                </a:solidFill>
                <a:latin typeface="Gilmer Heavy" panose="00000900000000000000" pitchFamily="50" charset="0"/>
                <a:cs typeface="Aharoni" panose="020B0604020202020204" pitchFamily="2" charset="-79"/>
              </a:rPr>
              <a:t>A</a:t>
            </a:r>
            <a:endParaRPr lang="es-CL" sz="3200" dirty="0">
              <a:solidFill>
                <a:schemeClr val="bg1"/>
              </a:solidFill>
            </a:endParaRPr>
          </a:p>
        </p:txBody>
      </p:sp>
      <p:pic>
        <p:nvPicPr>
          <p:cNvPr id="11" name="Picture 4" descr="Resultado de imagen para laptop png">
            <a:extLst>
              <a:ext uri="{FF2B5EF4-FFF2-40B4-BE49-F238E27FC236}">
                <a16:creationId xmlns:a16="http://schemas.microsoft.com/office/drawing/2014/main" id="{0D9656AE-C6CE-4E2A-89F7-F2BB0FAEF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722" y="1439371"/>
            <a:ext cx="12622893" cy="6470915"/>
          </a:xfrm>
          <a:prstGeom prst="rect">
            <a:avLst/>
          </a:prstGeom>
          <a:noFill/>
          <a:extLst>
            <a:ext uri="{909E8E84-426E-40DD-AFC4-6F175D3DCCD1}">
              <a14:hiddenFill xmlns:a14="http://schemas.microsoft.com/office/drawing/2010/main">
                <a:solidFill>
                  <a:srgbClr val="FFFFFF"/>
                </a:solidFill>
              </a14:hiddenFill>
            </a:ext>
          </a:extLst>
        </p:spPr>
      </p:pic>
      <p:pic>
        <p:nvPicPr>
          <p:cNvPr id="29" name="Marcador de contenido 28">
            <a:extLst>
              <a:ext uri="{FF2B5EF4-FFF2-40B4-BE49-F238E27FC236}">
                <a16:creationId xmlns:a16="http://schemas.microsoft.com/office/drawing/2014/main" id="{B2245502-A0A2-4394-88DC-04F6F827FDDD}"/>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557872">
            <a:off x="3500501" y="1371324"/>
            <a:ext cx="1925371" cy="1613797"/>
          </a:xfrm>
        </p:spPr>
      </p:pic>
      <p:sp>
        <p:nvSpPr>
          <p:cNvPr id="3" name="Rectángulo 2">
            <a:extLst>
              <a:ext uri="{FF2B5EF4-FFF2-40B4-BE49-F238E27FC236}">
                <a16:creationId xmlns:a16="http://schemas.microsoft.com/office/drawing/2014/main" id="{DCA56364-6C7A-45F2-854B-EE2F79A04307}"/>
              </a:ext>
            </a:extLst>
          </p:cNvPr>
          <p:cNvSpPr/>
          <p:nvPr/>
        </p:nvSpPr>
        <p:spPr>
          <a:xfrm>
            <a:off x="5570096" y="5701049"/>
            <a:ext cx="1042738" cy="23592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420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3731</TotalTime>
  <Words>1830</Words>
  <Application>Microsoft Office PowerPoint</Application>
  <PresentationFormat>Panorámica</PresentationFormat>
  <Paragraphs>238</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Arial</vt:lpstr>
      <vt:lpstr>Calibri</vt:lpstr>
      <vt:lpstr>Calibri Light</vt:lpstr>
      <vt:lpstr>Gilmer</vt:lpstr>
      <vt:lpstr>Gilmer Bold</vt:lpstr>
      <vt:lpstr>Gilmer Heavy</vt:lpstr>
      <vt:lpstr>Gilmer Medium</vt:lpstr>
      <vt:lpstr>Wingdings</vt:lpstr>
      <vt:lpstr>Tema de Office</vt:lpstr>
      <vt:lpstr>Presentación de PowerPoint</vt:lpstr>
      <vt:lpstr>Presentación de PowerPoint</vt:lpstr>
      <vt:lpstr>Presentación de PowerPoint</vt:lpstr>
      <vt:lpstr>Presentación de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Benjamin Villaseca Klenner</dc:creator>
  <cp:lastModifiedBy>Benjamin Villaseca Klenner</cp:lastModifiedBy>
  <cp:revision>204</cp:revision>
  <dcterms:created xsi:type="dcterms:W3CDTF">2019-06-27T15:06:59Z</dcterms:created>
  <dcterms:modified xsi:type="dcterms:W3CDTF">2021-09-24T15:16:58Z</dcterms:modified>
</cp:coreProperties>
</file>